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"/>
      </a:defRPr>
    </a:lvl1pPr>
    <a:lvl2pPr indent="228600" algn="ctr" defTabSz="584200">
      <a:defRPr sz="3600">
        <a:latin typeface="+mn-lt"/>
        <a:ea typeface="+mn-ea"/>
        <a:cs typeface="+mn-cs"/>
        <a:sym typeface="Helvetica"/>
      </a:defRPr>
    </a:lvl2pPr>
    <a:lvl3pPr indent="457200" algn="ctr" defTabSz="584200">
      <a:defRPr sz="3600">
        <a:latin typeface="+mn-lt"/>
        <a:ea typeface="+mn-ea"/>
        <a:cs typeface="+mn-cs"/>
        <a:sym typeface="Helvetica"/>
      </a:defRPr>
    </a:lvl3pPr>
    <a:lvl4pPr indent="685800" algn="ctr" defTabSz="584200">
      <a:defRPr sz="3600">
        <a:latin typeface="+mn-lt"/>
        <a:ea typeface="+mn-ea"/>
        <a:cs typeface="+mn-cs"/>
        <a:sym typeface="Helvetica"/>
      </a:defRPr>
    </a:lvl4pPr>
    <a:lvl5pPr indent="914400" algn="ctr" defTabSz="584200">
      <a:defRPr sz="3600">
        <a:latin typeface="+mn-lt"/>
        <a:ea typeface="+mn-ea"/>
        <a:cs typeface="+mn-cs"/>
        <a:sym typeface="Helvetica"/>
      </a:defRPr>
    </a:lvl5pPr>
    <a:lvl6pPr indent="1143000" algn="ctr" defTabSz="584200">
      <a:defRPr sz="3600">
        <a:latin typeface="+mn-lt"/>
        <a:ea typeface="+mn-ea"/>
        <a:cs typeface="+mn-cs"/>
        <a:sym typeface="Helvetica"/>
      </a:defRPr>
    </a:lvl6pPr>
    <a:lvl7pPr indent="1371600" algn="ctr" defTabSz="584200">
      <a:defRPr sz="3600">
        <a:latin typeface="+mn-lt"/>
        <a:ea typeface="+mn-ea"/>
        <a:cs typeface="+mn-cs"/>
        <a:sym typeface="Helvetica"/>
      </a:defRPr>
    </a:lvl7pPr>
    <a:lvl8pPr indent="1600200" algn="ctr" defTabSz="584200">
      <a:defRPr sz="3600">
        <a:latin typeface="+mn-lt"/>
        <a:ea typeface="+mn-ea"/>
        <a:cs typeface="+mn-cs"/>
        <a:sym typeface="Helvetica"/>
      </a:defRPr>
    </a:lvl8pPr>
    <a:lvl9pPr indent="1828800" algn="ctr" defTabSz="584200">
      <a:defRPr sz="3600"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" name="Shape 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>
            <a:lvl1pPr algn="ctr"/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952500" y="736600"/>
            <a:ext cx="11099800" cy="122500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More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295946" y="151949"/>
            <a:ext cx="12661621" cy="79830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xfrm>
            <a:off x="952500" y="685800"/>
            <a:ext cx="11099800" cy="122736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op 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10508" y="126549"/>
            <a:ext cx="12552146" cy="816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94489" y="1388595"/>
            <a:ext cx="12163606" cy="734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4" name="Shape 4"/>
          <p:cNvSpPr/>
          <p:nvPr/>
        </p:nvSpPr>
        <p:spPr>
          <a:xfrm flipV="1">
            <a:off x="-35625" y="995867"/>
            <a:ext cx="13076050" cy="1"/>
          </a:xfrm>
          <a:prstGeom prst="line">
            <a:avLst/>
          </a:prstGeom>
          <a:ln w="25400">
            <a:solidFill>
              <a:srgbClr val="924607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spd="med" advClick="1"/>
  <p:txStyles>
    <p:titleStyle>
      <a:lvl1pPr defTabSz="584200">
        <a:defRPr sz="8000">
          <a:latin typeface="+mn-lt"/>
          <a:ea typeface="+mn-ea"/>
          <a:cs typeface="+mn-cs"/>
          <a:sym typeface="Helvetica"/>
        </a:defRPr>
      </a:lvl1pPr>
      <a:lvl2pPr indent="228600" defTabSz="584200">
        <a:defRPr sz="8000">
          <a:latin typeface="+mn-lt"/>
          <a:ea typeface="+mn-ea"/>
          <a:cs typeface="+mn-cs"/>
          <a:sym typeface="Helvetica"/>
        </a:defRPr>
      </a:lvl2pPr>
      <a:lvl3pPr indent="457200" defTabSz="584200">
        <a:defRPr sz="8000">
          <a:latin typeface="+mn-lt"/>
          <a:ea typeface="+mn-ea"/>
          <a:cs typeface="+mn-cs"/>
          <a:sym typeface="Helvetica"/>
        </a:defRPr>
      </a:lvl3pPr>
      <a:lvl4pPr indent="685800" defTabSz="584200">
        <a:defRPr sz="8000">
          <a:latin typeface="+mn-lt"/>
          <a:ea typeface="+mn-ea"/>
          <a:cs typeface="+mn-cs"/>
          <a:sym typeface="Helvetica"/>
        </a:defRPr>
      </a:lvl4pPr>
      <a:lvl5pPr indent="914400" defTabSz="584200">
        <a:defRPr sz="8000">
          <a:latin typeface="+mn-lt"/>
          <a:ea typeface="+mn-ea"/>
          <a:cs typeface="+mn-cs"/>
          <a:sym typeface="Helvetica"/>
        </a:defRPr>
      </a:lvl5pPr>
      <a:lvl6pPr indent="1143000" defTabSz="584200">
        <a:defRPr sz="8000">
          <a:latin typeface="+mn-lt"/>
          <a:ea typeface="+mn-ea"/>
          <a:cs typeface="+mn-cs"/>
          <a:sym typeface="Helvetica"/>
        </a:defRPr>
      </a:lvl6pPr>
      <a:lvl7pPr indent="1371600" defTabSz="584200">
        <a:defRPr sz="8000">
          <a:latin typeface="+mn-lt"/>
          <a:ea typeface="+mn-ea"/>
          <a:cs typeface="+mn-cs"/>
          <a:sym typeface="Helvetica"/>
        </a:defRPr>
      </a:lvl7pPr>
      <a:lvl8pPr indent="1600200" defTabSz="584200">
        <a:defRPr sz="8000">
          <a:latin typeface="+mn-lt"/>
          <a:ea typeface="+mn-ea"/>
          <a:cs typeface="+mn-cs"/>
          <a:sym typeface="Helvetica"/>
        </a:defRPr>
      </a:lvl8pPr>
      <a:lvl9pPr indent="1828800" defTabSz="584200">
        <a:defRPr sz="8000">
          <a:latin typeface="+mn-lt"/>
          <a:ea typeface="+mn-ea"/>
          <a:cs typeface="+mn-cs"/>
          <a:sym typeface="Helvetica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0.png"/><Relationship Id="rId4" Type="http://schemas.openxmlformats.org/officeDocument/2006/relationships/image" Target="../media/image1.jpeg"/><Relationship Id="rId5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.jpeg"/><Relationship Id="rId4" Type="http://schemas.openxmlformats.org/officeDocument/2006/relationships/image" Target="../media/image29.png"/><Relationship Id="rId5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10.png"/><Relationship Id="rId5" Type="http://schemas.openxmlformats.org/officeDocument/2006/relationships/image" Target="../media/image3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10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3" Type="http://schemas.openxmlformats.org/officeDocument/2006/relationships/image" Target="../media/image1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7.png"/><Relationship Id="rId3" Type="http://schemas.openxmlformats.org/officeDocument/2006/relationships/image" Target="../media/image10.png"/><Relationship Id="rId4" Type="http://schemas.openxmlformats.org/officeDocument/2006/relationships/image" Target="../media/image7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81.png"/><Relationship Id="rId4" Type="http://schemas.openxmlformats.org/officeDocument/2006/relationships/image" Target="../media/image31.png"/><Relationship Id="rId5" Type="http://schemas.openxmlformats.org/officeDocument/2006/relationships/image" Target="../media/image82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深度学习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1270000" y="6737865"/>
            <a:ext cx="10464800" cy="11303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董亮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深度学习常规流程</a:t>
            </a:r>
          </a:p>
        </p:txBody>
      </p:sp>
      <p:pic>
        <p:nvPicPr>
          <p:cNvPr id="77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441" y="1188559"/>
            <a:ext cx="3540572" cy="837833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5016148" y="3548926"/>
            <a:ext cx="7302317" cy="365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321027" indent="-321027" algn="l" defTabSz="457200">
              <a:lnSpc>
                <a:spcPct val="150000"/>
              </a:lnSpc>
              <a:buSzPct val="45000"/>
              <a:buBlip>
                <a:blip r:embed="rId3"/>
              </a:buBlip>
              <a:defRPr sz="1800"/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深度学习关键在于学习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321027" indent="-321027" algn="l" defTabSz="457200">
              <a:lnSpc>
                <a:spcPct val="150000"/>
              </a:lnSpc>
              <a:buSzPct val="45000"/>
              <a:buBlip>
                <a:blip r:embed="rId3"/>
              </a:buBlip>
              <a:defRPr sz="1800"/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特征学习作为端到端系统的一部分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321027" indent="-321027" algn="l" defTabSz="457200">
              <a:lnSpc>
                <a:spcPct val="150000"/>
              </a:lnSpc>
              <a:buSzPct val="45000"/>
              <a:buBlip>
                <a:blip r:embed="rId3"/>
              </a:buBlip>
              <a:defRPr sz="1800"/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预处理在端到端系统中是可选的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321027" indent="-321027" algn="l" defTabSz="457200">
              <a:lnSpc>
                <a:spcPct val="150000"/>
              </a:lnSpc>
              <a:buSzPct val="45000"/>
              <a:buBlip>
                <a:blip r:embed="rId3"/>
              </a:buBlip>
              <a:defRPr sz="1800"/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特征学习是核心部分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lvl="0" marL="321027" indent="-321027" algn="l" defTabSz="457200">
              <a:lnSpc>
                <a:spcPct val="150000"/>
              </a:lnSpc>
              <a:buSzPct val="45000"/>
              <a:buBlip>
                <a:blip r:embed="rId3"/>
              </a:buBlip>
              <a:defRPr sz="1800"/>
            </a:pPr>
            <a:r>
              <a:rPr sz="2800">
                <a:latin typeface="Calibri"/>
                <a:ea typeface="Calibri"/>
                <a:cs typeface="Calibri"/>
                <a:sym typeface="Calibri"/>
              </a:rPr>
              <a:t>不要低估数据收集和模型评估</a:t>
            </a:r>
          </a:p>
        </p:txBody>
      </p:sp>
      <p:sp>
        <p:nvSpPr>
          <p:cNvPr id="79" name="Shape 79"/>
          <p:cNvSpPr/>
          <p:nvPr/>
        </p:nvSpPr>
        <p:spPr>
          <a:xfrm>
            <a:off x="4790992" y="2538188"/>
            <a:ext cx="1485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注意：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深度学习算法过程</a:t>
            </a:r>
          </a:p>
        </p:txBody>
      </p:sp>
      <p:pic>
        <p:nvPicPr>
          <p:cNvPr id="8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96916"/>
            <a:ext cx="13004801" cy="8476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逐层递进学习特征</a:t>
            </a:r>
          </a:p>
        </p:txBody>
      </p:sp>
      <p:pic>
        <p:nvPicPr>
          <p:cNvPr id="8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7363"/>
            <a:ext cx="13004801" cy="8706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细节纹理到局部块再到特定物体的语义递进</a:t>
            </a:r>
          </a:p>
        </p:txBody>
      </p:sp>
      <p:pic>
        <p:nvPicPr>
          <p:cNvPr id="8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290" y="1646804"/>
            <a:ext cx="12661620" cy="6943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常见深度学习网络结构</a:t>
            </a:r>
          </a:p>
        </p:txBody>
      </p:sp>
      <p:pic>
        <p:nvPicPr>
          <p:cNvPr id="9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891" y="1406141"/>
            <a:ext cx="12239018" cy="6491026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319819" y="8625860"/>
            <a:ext cx="1190046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生成对抗网络(GAN)、强化学习、迁移学习、对偶学习.......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神经网络主要发展历程</a:t>
            </a:r>
          </a:p>
        </p:txBody>
      </p:sp>
      <p:pic>
        <p:nvPicPr>
          <p:cNvPr id="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776" y="1045884"/>
            <a:ext cx="11233729" cy="6187759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/>
        </p:nvSpPr>
        <p:spPr>
          <a:xfrm>
            <a:off x="7984680" y="6262509"/>
            <a:ext cx="495008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300"/>
            </a:lvl1pPr>
          </a:lstStyle>
          <a:p>
            <a:pPr lvl="0">
              <a:defRPr sz="1800"/>
            </a:pPr>
            <a:r>
              <a:rPr sz="1300"/>
              <a:t>Credited to Prof. Meina Kan, PHD Student Xin Liu and Shuzhe Wu</a:t>
            </a:r>
          </a:p>
        </p:txBody>
      </p:sp>
      <p:sp>
        <p:nvSpPr>
          <p:cNvPr id="97" name="Shape 97"/>
          <p:cNvSpPr/>
          <p:nvPr/>
        </p:nvSpPr>
        <p:spPr>
          <a:xfrm>
            <a:off x="355139" y="7808817"/>
            <a:ext cx="4324427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700"/>
              <a:t>推动深度学习发展的因素：</a:t>
            </a:r>
            <a:endParaRPr sz="2700"/>
          </a:p>
          <a:p>
            <a:pPr lvl="0" marL="444500" indent="-444500" algn="l">
              <a:buSzPct val="45000"/>
              <a:buBlip>
                <a:blip r:embed="rId3"/>
              </a:buBlip>
              <a:defRPr sz="1800"/>
            </a:pPr>
            <a:r>
              <a:rPr sz="2700"/>
              <a:t>数据可用性-大数据</a:t>
            </a:r>
            <a:endParaRPr sz="2700"/>
          </a:p>
          <a:p>
            <a:pPr lvl="0" marL="444500" indent="-444500" algn="l">
              <a:buSzPct val="45000"/>
              <a:buBlip>
                <a:blip r:embed="rId3"/>
              </a:buBlip>
              <a:defRPr sz="1800"/>
            </a:pPr>
            <a:r>
              <a:rPr sz="2700"/>
              <a:t>计算规模-云计算</a:t>
            </a:r>
          </a:p>
        </p:txBody>
      </p:sp>
      <p:pic>
        <p:nvPicPr>
          <p:cNvPr id="98" name="pasted-image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40560" y="6678266"/>
            <a:ext cx="4638321" cy="3092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48371" y="6892388"/>
            <a:ext cx="3625458" cy="2790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神经网络算法演变过程之人物</a:t>
            </a:r>
          </a:p>
        </p:txBody>
      </p:sp>
      <p:pic>
        <p:nvPicPr>
          <p:cNvPr id="10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666" y="2022511"/>
            <a:ext cx="13064132" cy="6017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92100">
              <a:defRPr sz="4000"/>
            </a:lvl1pPr>
          </a:lstStyle>
          <a:p>
            <a:pPr lvl="0">
              <a:defRPr sz="1800"/>
            </a:pPr>
            <a:r>
              <a:rPr sz="4000"/>
              <a:t>深度学习基础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神经网络原理与结构</a:t>
            </a:r>
            <a:endParaRPr sz="3600"/>
          </a:p>
          <a:p>
            <a:pPr lvl="0">
              <a:defRPr sz="1800"/>
            </a:pPr>
            <a:r>
              <a:rPr sz="3600"/>
              <a:t>模型训练</a:t>
            </a:r>
            <a:endParaRPr sz="3600"/>
          </a:p>
          <a:p>
            <a:pPr lvl="0">
              <a:defRPr sz="1800"/>
            </a:pPr>
            <a:r>
              <a:rPr sz="3600"/>
              <a:t>调优与选择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神经网络基本结构</a:t>
            </a:r>
          </a:p>
        </p:txBody>
      </p:sp>
      <p:pic>
        <p:nvPicPr>
          <p:cNvPr id="10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455" y="1037813"/>
            <a:ext cx="12661621" cy="3569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1567" y="5096492"/>
            <a:ext cx="6909931" cy="4272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44616" y="3698999"/>
            <a:ext cx="3097635" cy="11182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016" y="7047523"/>
            <a:ext cx="5167132" cy="2455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0979" y="5005370"/>
            <a:ext cx="4863206" cy="1958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多层神经网络-层的作用</a:t>
            </a:r>
          </a:p>
        </p:txBody>
      </p:sp>
      <p:pic>
        <p:nvPicPr>
          <p:cNvPr id="11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306" y="1209060"/>
            <a:ext cx="10218606" cy="8489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92100">
              <a:defRPr sz="4000"/>
            </a:lvl1pPr>
          </a:lstStyle>
          <a:p>
            <a:pPr lvl="0">
              <a:defRPr sz="1800"/>
            </a:pPr>
            <a:r>
              <a:rPr sz="4000"/>
              <a:t>大纲目录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AutoNum type="arabicPeriod" startAt="1"/>
              <a:defRPr sz="1800"/>
            </a:pPr>
            <a:r>
              <a:rPr sz="3600"/>
              <a:t>深度学习前世今生</a:t>
            </a:r>
            <a:endParaRPr sz="3600"/>
          </a:p>
          <a:p>
            <a:pPr lvl="0" marL="228600" indent="-228600">
              <a:buSzPct val="100000"/>
              <a:buAutoNum type="arabicPeriod" startAt="1"/>
              <a:defRPr sz="1800"/>
            </a:pPr>
            <a:r>
              <a:rPr sz="3600"/>
              <a:t>深度学习基础</a:t>
            </a:r>
            <a:endParaRPr sz="3600"/>
          </a:p>
          <a:p>
            <a:pPr lvl="0" marL="228600" indent="-228600">
              <a:buSzPct val="100000"/>
              <a:buAutoNum type="arabicPeriod" startAt="1"/>
              <a:defRPr sz="1800"/>
            </a:pPr>
            <a:r>
              <a:rPr sz="3600"/>
              <a:t>常见网络结构</a:t>
            </a:r>
            <a:endParaRPr sz="3600"/>
          </a:p>
          <a:p>
            <a:pPr lvl="0" marL="228600" indent="-228600">
              <a:buSzPct val="100000"/>
              <a:buAutoNum type="arabicPeriod" startAt="1"/>
              <a:defRPr sz="1800"/>
            </a:pPr>
            <a:r>
              <a:rPr sz="3600"/>
              <a:t>深度学习应用案例</a:t>
            </a:r>
          </a:p>
        </p:txBody>
      </p:sp>
      <p:sp>
        <p:nvSpPr>
          <p:cNvPr id="43" name="Shape 43"/>
          <p:cNvSpPr/>
          <p:nvPr/>
        </p:nvSpPr>
        <p:spPr>
          <a:xfrm>
            <a:off x="7564773" y="2361227"/>
            <a:ext cx="3883469" cy="9658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是什么</a:t>
            </a:r>
          </a:p>
        </p:txBody>
      </p:sp>
      <p:sp>
        <p:nvSpPr>
          <p:cNvPr id="44" name="Shape 44"/>
          <p:cNvSpPr/>
          <p:nvPr/>
        </p:nvSpPr>
        <p:spPr>
          <a:xfrm>
            <a:off x="7564773" y="4470056"/>
            <a:ext cx="3883469" cy="9658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为什么</a:t>
            </a:r>
          </a:p>
        </p:txBody>
      </p:sp>
      <p:sp>
        <p:nvSpPr>
          <p:cNvPr id="45" name="Shape 45"/>
          <p:cNvSpPr/>
          <p:nvPr/>
        </p:nvSpPr>
        <p:spPr>
          <a:xfrm>
            <a:off x="7564773" y="6566184"/>
            <a:ext cx="3883469" cy="96588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怎么做</a:t>
            </a:r>
          </a:p>
        </p:txBody>
      </p:sp>
      <p:sp>
        <p:nvSpPr>
          <p:cNvPr id="46" name="Shape 46"/>
          <p:cNvSpPr/>
          <p:nvPr/>
        </p:nvSpPr>
        <p:spPr>
          <a:xfrm flipH="1" rot="16200000">
            <a:off x="9023563" y="3504281"/>
            <a:ext cx="965889" cy="704726"/>
          </a:xfrm>
          <a:prstGeom prst="rightArrow">
            <a:avLst>
              <a:gd name="adj1" fmla="val 36072"/>
              <a:gd name="adj2" fmla="val 101913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7" name="Shape 47"/>
          <p:cNvSpPr/>
          <p:nvPr/>
        </p:nvSpPr>
        <p:spPr>
          <a:xfrm flipH="1" rot="16200000">
            <a:off x="9023563" y="5633493"/>
            <a:ext cx="965889" cy="704726"/>
          </a:xfrm>
          <a:prstGeom prst="rightArrow">
            <a:avLst>
              <a:gd name="adj1" fmla="val 36072"/>
              <a:gd name="adj2" fmla="val 101913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深度学习基础-神经网络输入输出</a:t>
            </a:r>
          </a:p>
        </p:txBody>
      </p:sp>
      <p:pic>
        <p:nvPicPr>
          <p:cNvPr id="11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549" y="3971045"/>
            <a:ext cx="10018931" cy="5584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085" y="1310813"/>
            <a:ext cx="2721553" cy="2357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42820" y="1349123"/>
            <a:ext cx="3264713" cy="2281367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100871" y="2079253"/>
            <a:ext cx="9144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 lvl="0">
              <a:defRPr sz="1800"/>
            </a:pPr>
            <a:r>
              <a:rPr sz="2100"/>
              <a:t>输入：</a:t>
            </a:r>
          </a:p>
        </p:txBody>
      </p:sp>
      <p:sp>
        <p:nvSpPr>
          <p:cNvPr id="122" name="Shape 122"/>
          <p:cNvSpPr/>
          <p:nvPr/>
        </p:nvSpPr>
        <p:spPr>
          <a:xfrm>
            <a:off x="8927296" y="1289049"/>
            <a:ext cx="9144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 lvl="0">
              <a:defRPr sz="1800"/>
            </a:pPr>
            <a:r>
              <a:rPr sz="2100"/>
              <a:t>输出：</a:t>
            </a:r>
          </a:p>
        </p:txBody>
      </p:sp>
      <p:pic>
        <p:nvPicPr>
          <p:cNvPr id="123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02058" y="1427374"/>
            <a:ext cx="4600684" cy="212486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8725972" y="2370858"/>
            <a:ext cx="914401" cy="237897"/>
          </a:xfrm>
          <a:prstGeom prst="leftRightArrow">
            <a:avLst>
              <a:gd name="adj1" fmla="val 19639"/>
              <a:gd name="adj2" fmla="val 12314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模型训练过程</a:t>
            </a:r>
          </a:p>
        </p:txBody>
      </p:sp>
      <p:grpSp>
        <p:nvGrpSpPr>
          <p:cNvPr id="129" name="Group 129"/>
          <p:cNvGrpSpPr/>
          <p:nvPr/>
        </p:nvGrpSpPr>
        <p:grpSpPr>
          <a:xfrm>
            <a:off x="4521884" y="2469684"/>
            <a:ext cx="8476767" cy="6763910"/>
            <a:chOff x="0" y="0"/>
            <a:chExt cx="8476766" cy="6763908"/>
          </a:xfrm>
        </p:grpSpPr>
        <p:pic>
          <p:nvPicPr>
            <p:cNvPr id="127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76767" cy="6763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Shape 128"/>
            <p:cNvSpPr/>
            <p:nvPr/>
          </p:nvSpPr>
          <p:spPr>
            <a:xfrm>
              <a:off x="35299" y="67139"/>
              <a:ext cx="4844598" cy="10909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pic>
        <p:nvPicPr>
          <p:cNvPr id="130" name="pasted-image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281" y="5189852"/>
            <a:ext cx="4007092" cy="2686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381" y="1169343"/>
            <a:ext cx="4007092" cy="2541583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6285659" y="1800430"/>
            <a:ext cx="4229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真实的模型训练过程</a:t>
            </a:r>
          </a:p>
        </p:txBody>
      </p:sp>
      <p:sp>
        <p:nvSpPr>
          <p:cNvPr id="133" name="Shape 133"/>
          <p:cNvSpPr/>
          <p:nvPr/>
        </p:nvSpPr>
        <p:spPr>
          <a:xfrm flipH="1">
            <a:off x="4986167" y="1720469"/>
            <a:ext cx="1270001" cy="896524"/>
          </a:xfrm>
          <a:prstGeom prst="rightArrow">
            <a:avLst>
              <a:gd name="adj1" fmla="val 32000"/>
              <a:gd name="adj2" fmla="val 90661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模型训练过程-概述</a:t>
            </a:r>
          </a:p>
        </p:txBody>
      </p:sp>
      <p:pic>
        <p:nvPicPr>
          <p:cNvPr id="13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669" y="1041484"/>
            <a:ext cx="5870402" cy="466542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334659" y="6934071"/>
            <a:ext cx="12533394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000"/>
              <a:t>获取更多数据</a:t>
            </a:r>
            <a:endParaRPr sz="20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000"/>
              <a:t>收集更加多样化的训练数据集，比如处于不常见位置、颜色奇异、不同相机参数拍摄的图片</a:t>
            </a:r>
            <a:endParaRPr sz="20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000"/>
              <a:t>通过增加梯度下降（gradient descent）的迭代次数，使算法训练得久一些</a:t>
            </a:r>
            <a:endParaRPr sz="20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000"/>
              <a:t>尝试一个拥有更多层（layer）/更多隐藏元（hidden units）/更多参数（parameters）的规模更大的神经网络</a:t>
            </a:r>
            <a:endParaRPr sz="20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000"/>
              <a:t>尝试加入正则化（例如 L2 正则化）</a:t>
            </a:r>
            <a:endParaRPr sz="20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000"/>
              <a:t>改变神经网络的架构（激活函数，隐藏元数量等等）</a:t>
            </a:r>
          </a:p>
        </p:txBody>
      </p:sp>
      <p:sp>
        <p:nvSpPr>
          <p:cNvPr id="138" name="Shape 138"/>
          <p:cNvSpPr/>
          <p:nvPr/>
        </p:nvSpPr>
        <p:spPr>
          <a:xfrm>
            <a:off x="5994121" y="1261854"/>
            <a:ext cx="632637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模型评估指标</a:t>
            </a:r>
            <a:endParaRPr sz="3600"/>
          </a:p>
          <a:p>
            <a:pPr lvl="0" marL="444500" indent="-444500" algn="l">
              <a:buSzPct val="45000"/>
              <a:buBlip>
                <a:blip r:embed="rId4"/>
              </a:buBlip>
              <a:defRPr sz="1800"/>
            </a:pPr>
            <a:r>
              <a:rPr sz="3600"/>
              <a:t>单值：precision/recall/F1</a:t>
            </a:r>
            <a:endParaRPr sz="3600"/>
          </a:p>
          <a:p>
            <a:pPr lvl="0" marL="444500" indent="-444500" algn="l">
              <a:buSzPct val="45000"/>
              <a:buBlip>
                <a:blip r:embed="rId4"/>
              </a:buBlip>
              <a:defRPr sz="1800"/>
            </a:pPr>
            <a:r>
              <a:rPr sz="3600"/>
              <a:t>多值：accuracy-0.5*runtime</a:t>
            </a:r>
          </a:p>
        </p:txBody>
      </p:sp>
      <p:sp>
        <p:nvSpPr>
          <p:cNvPr id="139" name="Shape 139"/>
          <p:cNvSpPr/>
          <p:nvPr/>
        </p:nvSpPr>
        <p:spPr>
          <a:xfrm>
            <a:off x="6096957" y="3514720"/>
            <a:ext cx="6522949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300"/>
              <a:t>以智能音箱为例：</a:t>
            </a:r>
            <a:endParaRPr sz="2300"/>
          </a:p>
          <a:p>
            <a:pPr lvl="0" marL="321027" indent="-321027" algn="l">
              <a:buSzPct val="85000"/>
              <a:buBlip>
                <a:blip r:embed="rId5"/>
              </a:buBlip>
              <a:defRPr sz="1800"/>
            </a:pPr>
            <a:r>
              <a:rPr sz="2300"/>
              <a:t>假正例率（false positive rate）：用户没有说出唤醒词，系统却被唤醒了。。。</a:t>
            </a:r>
            <a:endParaRPr sz="2300"/>
          </a:p>
          <a:p>
            <a:pPr lvl="0" marL="321027" indent="-321027" algn="l">
              <a:buSzPct val="85000"/>
              <a:buBlip>
                <a:blip r:embed="rId5"/>
              </a:buBlip>
              <a:defRPr sz="1800"/>
            </a:pPr>
            <a:r>
              <a:rPr sz="2300"/>
              <a:t>假反例率（false negative rate）：用户说出了唤醒词，系统却没能正确被唤醒。。。</a:t>
            </a:r>
          </a:p>
        </p:txBody>
      </p:sp>
      <p:sp>
        <p:nvSpPr>
          <p:cNvPr id="140" name="Shape 140"/>
          <p:cNvSpPr/>
          <p:nvPr/>
        </p:nvSpPr>
        <p:spPr>
          <a:xfrm>
            <a:off x="213461" y="6079190"/>
            <a:ext cx="4229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模型优化常规手法：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92100">
              <a:defRPr sz="4000"/>
            </a:lvl1pPr>
          </a:lstStyle>
          <a:p>
            <a:pPr lvl="0">
              <a:defRPr sz="1800"/>
            </a:pPr>
            <a:r>
              <a:rPr sz="4000"/>
              <a:t>模型训练过程-误差分析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xfrm>
            <a:off x="494489" y="1642595"/>
            <a:ext cx="12163606" cy="734706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指标结果较低的原因分析（查找最主要的原因）</a:t>
            </a:r>
            <a:endParaRPr sz="3600"/>
          </a:p>
          <a:p>
            <a:pPr lvl="0">
              <a:defRPr sz="1800"/>
            </a:pPr>
            <a:r>
              <a:rPr sz="3600"/>
              <a:t>重新确认数据质量（测试／开发集的标记质量，分布）</a:t>
            </a:r>
            <a:endParaRPr sz="3600"/>
          </a:p>
          <a:p>
            <a:pPr lvl="0">
              <a:defRPr sz="1800"/>
            </a:pPr>
            <a:r>
              <a:rPr sz="3600"/>
              <a:t>数据集切分成子集（处理过拟合-用不同子集训练）</a:t>
            </a:r>
            <a:endParaRPr sz="3600"/>
          </a:p>
          <a:p>
            <a:pPr lvl="0">
              <a:defRPr sz="1800"/>
            </a:pPr>
            <a:r>
              <a:rPr sz="3600"/>
              <a:t>注意错误分类的多样性</a:t>
            </a:r>
            <a:endParaRPr sz="3600"/>
          </a:p>
          <a:p>
            <a:pPr lvl="0">
              <a:defRPr sz="1800"/>
            </a:pPr>
            <a:r>
              <a:rPr sz="3600"/>
              <a:t>减少训练集误差（模型）or减少方差（提高泛化能力）</a:t>
            </a:r>
          </a:p>
        </p:txBody>
      </p:sp>
      <p:sp>
        <p:nvSpPr>
          <p:cNvPr id="144" name="Shape 144"/>
          <p:cNvSpPr/>
          <p:nvPr/>
        </p:nvSpPr>
        <p:spPr>
          <a:xfrm>
            <a:off x="2331439" y="1553033"/>
            <a:ext cx="68391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总误差=偏差</a:t>
            </a:r>
            <a:r>
              <a:rPr sz="1500"/>
              <a:t>（训练集误差）</a:t>
            </a:r>
            <a:r>
              <a:rPr sz="3600"/>
              <a:t>+方差</a:t>
            </a:r>
            <a:r>
              <a:rPr sz="1500"/>
              <a:t>（测试集-训练集）</a:t>
            </a:r>
          </a:p>
        </p:txBody>
      </p:sp>
      <p:sp>
        <p:nvSpPr>
          <p:cNvPr id="145" name="Shape 145"/>
          <p:cNvSpPr/>
          <p:nvPr/>
        </p:nvSpPr>
        <p:spPr>
          <a:xfrm>
            <a:off x="1149446" y="8874325"/>
            <a:ext cx="52959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模型规模／带正则化的增特征／调结构</a:t>
            </a:r>
          </a:p>
        </p:txBody>
      </p:sp>
      <p:sp>
        <p:nvSpPr>
          <p:cNvPr id="146" name="Shape 146"/>
          <p:cNvSpPr/>
          <p:nvPr/>
        </p:nvSpPr>
        <p:spPr>
          <a:xfrm flipH="1" flipV="1">
            <a:off x="3282537" y="8036927"/>
            <a:ext cx="134813" cy="814384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47" name="Shape 147"/>
          <p:cNvSpPr/>
          <p:nvPr/>
        </p:nvSpPr>
        <p:spPr>
          <a:xfrm>
            <a:off x="7085565" y="8874325"/>
            <a:ext cx="407670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增加数据／正则化／提前终止</a:t>
            </a:r>
          </a:p>
        </p:txBody>
      </p:sp>
      <p:sp>
        <p:nvSpPr>
          <p:cNvPr id="148" name="Shape 148"/>
          <p:cNvSpPr/>
          <p:nvPr/>
        </p:nvSpPr>
        <p:spPr>
          <a:xfrm flipH="1" flipV="1">
            <a:off x="7867784" y="8036927"/>
            <a:ext cx="134813" cy="814384"/>
          </a:xfrm>
          <a:prstGeom prst="line">
            <a:avLst/>
          </a:prstGeom>
          <a:ln w="25400">
            <a:solidFill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模型训练过程-学习曲线／验证曲线</a:t>
            </a:r>
          </a:p>
        </p:txBody>
      </p:sp>
      <p:pic>
        <p:nvPicPr>
          <p:cNvPr id="15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4046" y="1351077"/>
            <a:ext cx="6449094" cy="5339376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445191" y="1366053"/>
            <a:ext cx="5848270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600"/>
              <a:t>解决欠拟合的方法：</a:t>
            </a:r>
            <a:endParaRPr sz="2600"/>
          </a:p>
          <a:p>
            <a:pPr lvl="0" algn="l">
              <a:defRPr sz="1800"/>
            </a:pPr>
            <a:r>
              <a:rPr sz="2600"/>
              <a:t>增加模型参数，比如，构建更多的特征，减小正则项</a:t>
            </a:r>
          </a:p>
        </p:txBody>
      </p:sp>
      <p:sp>
        <p:nvSpPr>
          <p:cNvPr id="153" name="Shape 153"/>
          <p:cNvSpPr/>
          <p:nvPr/>
        </p:nvSpPr>
        <p:spPr>
          <a:xfrm>
            <a:off x="392978" y="3195711"/>
            <a:ext cx="5952696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600"/>
              <a:t>解决过拟合的方法：</a:t>
            </a:r>
            <a:endParaRPr sz="2600"/>
          </a:p>
          <a:p>
            <a:pPr lvl="0" algn="l">
              <a:defRPr sz="1800"/>
            </a:pPr>
            <a:r>
              <a:rPr sz="2600"/>
              <a:t>增大训练集或者降低模型复杂度，比如增大正则项，通过特征选择减少特征数</a:t>
            </a:r>
          </a:p>
        </p:txBody>
      </p:sp>
      <p:pic>
        <p:nvPicPr>
          <p:cNvPr id="15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83" y="5250338"/>
            <a:ext cx="6655532" cy="450666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6873941" y="7091278"/>
            <a:ext cx="209550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lvl="0">
              <a:defRPr sz="1800"/>
            </a:pPr>
            <a:r>
              <a:rPr sz="2600"/>
              <a:t>参数验证曲线</a:t>
            </a:r>
          </a:p>
        </p:txBody>
      </p:sp>
      <p:sp>
        <p:nvSpPr>
          <p:cNvPr id="156" name="Shape 156"/>
          <p:cNvSpPr/>
          <p:nvPr/>
        </p:nvSpPr>
        <p:spPr>
          <a:xfrm>
            <a:off x="6847127" y="7820735"/>
            <a:ext cx="29083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0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33333"/>
                </a:solidFill>
              </a:rPr>
              <a:t>不同参数下模型的准确率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训练过程-过拟合问题</a:t>
            </a:r>
          </a:p>
        </p:txBody>
      </p:sp>
      <p:pic>
        <p:nvPicPr>
          <p:cNvPr id="15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74158" y="1074868"/>
            <a:ext cx="5828313" cy="336564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159042" y="1469052"/>
            <a:ext cx="7086702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44500" indent="-444500" algn="l">
              <a:buSzPct val="45000"/>
              <a:buBlip>
                <a:blip r:embed="rId3"/>
              </a:buBlip>
              <a:defRPr sz="1800"/>
            </a:pPr>
            <a:r>
              <a:rPr sz="3600"/>
              <a:t>开发集与测试集分布是否相同？</a:t>
            </a:r>
            <a:endParaRPr sz="3600"/>
          </a:p>
          <a:p>
            <a:pPr lvl="0" marL="444500" indent="-444500" algn="l">
              <a:buSzPct val="45000"/>
              <a:buBlip>
                <a:blip r:embed="rId3"/>
              </a:buBlip>
              <a:defRPr sz="1800"/>
            </a:pPr>
            <a:r>
              <a:rPr sz="3600"/>
              <a:t>数据集大小？</a:t>
            </a:r>
            <a:endParaRPr sz="3600"/>
          </a:p>
          <a:p>
            <a:pPr lvl="0" marL="444500" indent="-444500" algn="l">
              <a:buSzPct val="45000"/>
              <a:buBlip>
                <a:blip r:embed="rId3"/>
              </a:buBlip>
              <a:defRPr sz="1800"/>
            </a:pPr>
            <a:r>
              <a:rPr sz="3600"/>
              <a:t>分配比例：7:3-&gt;5:5</a:t>
            </a:r>
          </a:p>
        </p:txBody>
      </p:sp>
      <p:sp>
        <p:nvSpPr>
          <p:cNvPr id="161" name="Shape 161"/>
          <p:cNvSpPr/>
          <p:nvPr/>
        </p:nvSpPr>
        <p:spPr>
          <a:xfrm>
            <a:off x="178074" y="4210245"/>
            <a:ext cx="3484576" cy="210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44500" indent="-444500" algn="l">
              <a:buSzPct val="45000"/>
              <a:buBlip>
                <a:blip r:embed="rId3"/>
              </a:buBlip>
              <a:defRPr sz="1800"/>
            </a:pPr>
            <a:r>
              <a:rPr sz="2900"/>
              <a:t>提前停止训练</a:t>
            </a:r>
            <a:endParaRPr sz="2900"/>
          </a:p>
          <a:p>
            <a:pPr lvl="0" marL="444500" indent="-444500" algn="l">
              <a:buSzPct val="45000"/>
              <a:buBlip>
                <a:blip r:embed="rId3"/>
              </a:buBlip>
              <a:defRPr sz="1800"/>
            </a:pPr>
            <a:r>
              <a:rPr sz="2900"/>
              <a:t>权重衰减(正则化)</a:t>
            </a:r>
            <a:endParaRPr sz="2900"/>
          </a:p>
          <a:p>
            <a:pPr lvl="0" marL="444500" indent="-444500" algn="l">
              <a:buSzPct val="45000"/>
              <a:buBlip>
                <a:blip r:embed="rId3"/>
              </a:buBlip>
              <a:defRPr sz="1800"/>
            </a:pPr>
            <a:r>
              <a:rPr sz="2900"/>
              <a:t>Dropout</a:t>
            </a:r>
            <a:endParaRPr sz="2900"/>
          </a:p>
          <a:p>
            <a:pPr lvl="0" marL="444500" indent="-444500" algn="l">
              <a:buSzPct val="45000"/>
              <a:buBlip>
                <a:blip r:embed="rId3"/>
              </a:buBlip>
              <a:defRPr sz="1800"/>
            </a:pPr>
            <a:r>
              <a:rPr sz="2900"/>
              <a:t>网络结构(正则化)</a:t>
            </a:r>
          </a:p>
        </p:txBody>
      </p:sp>
      <p:sp>
        <p:nvSpPr>
          <p:cNvPr id="162" name="Shape 162"/>
          <p:cNvSpPr/>
          <p:nvPr/>
        </p:nvSpPr>
        <p:spPr>
          <a:xfrm>
            <a:off x="242891" y="3517983"/>
            <a:ext cx="2400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解决之道：</a:t>
            </a:r>
          </a:p>
        </p:txBody>
      </p:sp>
      <p:pic>
        <p:nvPicPr>
          <p:cNvPr id="163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91310" y="4281750"/>
            <a:ext cx="5613120" cy="2492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98971" y="6841781"/>
            <a:ext cx="5178687" cy="2918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553" y="6244729"/>
            <a:ext cx="4733305" cy="1690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26610" y="7916920"/>
            <a:ext cx="4733306" cy="156394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4905335" y="6880636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L1</a:t>
            </a:r>
          </a:p>
        </p:txBody>
      </p:sp>
      <p:sp>
        <p:nvSpPr>
          <p:cNvPr id="168" name="Shape 168"/>
          <p:cNvSpPr/>
          <p:nvPr/>
        </p:nvSpPr>
        <p:spPr>
          <a:xfrm>
            <a:off x="1131688" y="8552843"/>
            <a:ext cx="6227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L2</a:t>
            </a:r>
          </a:p>
        </p:txBody>
      </p:sp>
      <p:sp>
        <p:nvSpPr>
          <p:cNvPr id="169" name="Shape 169"/>
          <p:cNvSpPr/>
          <p:nvPr/>
        </p:nvSpPr>
        <p:spPr>
          <a:xfrm>
            <a:off x="101386" y="9473296"/>
            <a:ext cx="7086703" cy="222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457200">
              <a:defRPr sz="105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/>
            </a:pPr>
            <a:r>
              <a:rPr sz="1050"/>
              <a:t>L2准确度高，训练时间长；L1正则化 特征选择，适合大量数据，样本不均匀调整损失函数中的权重。</a:t>
            </a:r>
          </a:p>
        </p:txBody>
      </p:sp>
      <p:sp>
        <p:nvSpPr>
          <p:cNvPr id="170" name="Shape 170"/>
          <p:cNvSpPr/>
          <p:nvPr/>
        </p:nvSpPr>
        <p:spPr>
          <a:xfrm>
            <a:off x="11797885" y="6740706"/>
            <a:ext cx="116410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sz="2300"/>
              <a:t>Dropout</a:t>
            </a:r>
          </a:p>
        </p:txBody>
      </p:sp>
      <p:sp>
        <p:nvSpPr>
          <p:cNvPr id="171" name="Shape 171"/>
          <p:cNvSpPr/>
          <p:nvPr/>
        </p:nvSpPr>
        <p:spPr>
          <a:xfrm rot="13327811">
            <a:off x="11156554" y="6388934"/>
            <a:ext cx="783185" cy="349313"/>
          </a:xfrm>
          <a:prstGeom prst="rightArrow">
            <a:avLst>
              <a:gd name="adj1" fmla="val 30765"/>
              <a:gd name="adj2" fmla="val 132191"/>
            </a:avLst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2" name="Shape 172"/>
          <p:cNvSpPr/>
          <p:nvPr/>
        </p:nvSpPr>
        <p:spPr>
          <a:xfrm rot="9615109">
            <a:off x="11033091" y="7053539"/>
            <a:ext cx="783185" cy="349313"/>
          </a:xfrm>
          <a:prstGeom prst="rightArrow">
            <a:avLst>
              <a:gd name="adj1" fmla="val 30765"/>
              <a:gd name="adj2" fmla="val 132191"/>
            </a:avLst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模型训练-损失函数</a:t>
            </a:r>
          </a:p>
        </p:txBody>
      </p:sp>
      <p:pic>
        <p:nvPicPr>
          <p:cNvPr id="17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6604" y="2083753"/>
            <a:ext cx="7549387" cy="3518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92" y="1212924"/>
            <a:ext cx="4689304" cy="434676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4848450" y="4934546"/>
            <a:ext cx="1081958" cy="484767"/>
          </a:xfrm>
          <a:prstGeom prst="rightArrow">
            <a:avLst>
              <a:gd name="adj1" fmla="val 29271"/>
              <a:gd name="adj2" fmla="val 13052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7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8623" y="5645913"/>
            <a:ext cx="2323976" cy="1669748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3002065" y="6112440"/>
            <a:ext cx="539770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目标：寻找使L最小的参数</a:t>
            </a:r>
          </a:p>
        </p:txBody>
      </p:sp>
      <p:pic>
        <p:nvPicPr>
          <p:cNvPr id="180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263346" y="5972668"/>
            <a:ext cx="3281360" cy="351869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3118231" y="8482517"/>
            <a:ext cx="55476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n层，每层10^6个参数！！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726" y="3268223"/>
            <a:ext cx="9011908" cy="438766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神经网络基础-梯度下降</a:t>
            </a:r>
          </a:p>
        </p:txBody>
      </p:sp>
      <p:pic>
        <p:nvPicPr>
          <p:cNvPr id="18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9376" y="1635819"/>
            <a:ext cx="6433571" cy="296671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232924" y="1525037"/>
            <a:ext cx="793877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000"/>
              <a:t>批量梯度下降每次迭代都要用到全部训练数据</a:t>
            </a:r>
            <a:endParaRPr sz="3000"/>
          </a:p>
          <a:p>
            <a:pPr lvl="0" algn="l">
              <a:defRPr sz="1800"/>
            </a:pPr>
            <a:r>
              <a:rPr sz="3000"/>
              <a:t>梯度下降存在局部最优（非凸函数）</a:t>
            </a:r>
          </a:p>
        </p:txBody>
      </p:sp>
      <p:sp>
        <p:nvSpPr>
          <p:cNvPr id="187" name="Shape 187"/>
          <p:cNvSpPr/>
          <p:nvPr/>
        </p:nvSpPr>
        <p:spPr>
          <a:xfrm>
            <a:off x="171551" y="8129068"/>
            <a:ext cx="1202664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sz="3600"/>
              <a:t>随机梯度下降(SGD):每次只训练一条数据，依损失更新参数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 lvl="0">
              <a:defRPr sz="1800"/>
            </a:pPr>
            <a:r>
              <a:rPr sz="3600"/>
              <a:t>神经网络基础-学习率</a:t>
            </a:r>
          </a:p>
        </p:txBody>
      </p:sp>
      <p:pic>
        <p:nvPicPr>
          <p:cNvPr id="19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9876" y="1016084"/>
            <a:ext cx="8461782" cy="545459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>
            <a:off x="423042" y="6071671"/>
            <a:ext cx="12730069" cy="2768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AdaGrad动态调整：按照参数更新频率动态调整参数的更新步长</a:t>
            </a:r>
            <a:endParaRPr sz="22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AdaDelta自动调整：不再累加所有的梯度平方和，而是将历史梯度累积窗口控制在某一固定范围内。</a:t>
            </a:r>
            <a:endParaRPr sz="22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动量法（Momentum）动态调整：模拟物理上加速模型的学习过程。</a:t>
            </a:r>
            <a:endParaRPr sz="22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RMSProp动态调整：每次迭代都按照一定比例对学习率进行衰减，控制历史学习率的保留。</a:t>
            </a:r>
            <a:endParaRPr sz="22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随机小批量梯度下降（Mini-Batch Gradient Descent）：随机抽取一批样本,以此更新参数。</a:t>
            </a:r>
            <a:endParaRPr sz="22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Adam（Adaptive Moment Estimation）：为不同参数设置独立的自适应学习率。</a:t>
            </a:r>
          </a:p>
        </p:txBody>
      </p:sp>
      <p:sp>
        <p:nvSpPr>
          <p:cNvPr id="192" name="Shape 192"/>
          <p:cNvSpPr/>
          <p:nvPr/>
        </p:nvSpPr>
        <p:spPr>
          <a:xfrm>
            <a:off x="424057" y="3721099"/>
            <a:ext cx="2904129" cy="2311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基于经验的手动调整</a:t>
            </a:r>
            <a:endParaRPr sz="22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固定学习率</a:t>
            </a:r>
            <a:endParaRPr sz="22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均匀分步降低策略</a:t>
            </a:r>
            <a:endParaRPr sz="22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指数级衰减</a:t>
            </a:r>
            <a:endParaRPr sz="2200"/>
          </a:p>
          <a:p>
            <a:pPr lvl="0" marL="197555" indent="-197555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多项式策略</a:t>
            </a:r>
          </a:p>
        </p:txBody>
      </p:sp>
      <p:sp>
        <p:nvSpPr>
          <p:cNvPr id="193" name="Shape 193"/>
          <p:cNvSpPr/>
          <p:nvPr/>
        </p:nvSpPr>
        <p:spPr>
          <a:xfrm>
            <a:off x="191598" y="2304423"/>
            <a:ext cx="3771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学习率调整策略：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神经网络基础-激活函数</a:t>
            </a:r>
          </a:p>
        </p:txBody>
      </p:sp>
      <p:pic>
        <p:nvPicPr>
          <p:cNvPr id="19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78" y="1373742"/>
            <a:ext cx="4018180" cy="2911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5385" y="1302627"/>
            <a:ext cx="4227064" cy="3104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57955" y="1277227"/>
            <a:ext cx="3989512" cy="3104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900" y="5222506"/>
            <a:ext cx="5537364" cy="222039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2361348" y="7384877"/>
            <a:ext cx="988810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 lvl="0">
              <a:defRPr sz="1800"/>
            </a:pPr>
            <a:r>
              <a:rPr sz="2100"/>
              <a:t>Maxout</a:t>
            </a:r>
          </a:p>
        </p:txBody>
      </p:sp>
      <p:sp>
        <p:nvSpPr>
          <p:cNvPr id="201" name="Shape 201"/>
          <p:cNvSpPr/>
          <p:nvPr/>
        </p:nvSpPr>
        <p:spPr>
          <a:xfrm>
            <a:off x="123964" y="8622385"/>
            <a:ext cx="1239855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200"/>
            </a:lvl1pPr>
          </a:lstStyle>
          <a:p>
            <a:pPr lvl="0">
              <a:defRPr sz="1800"/>
            </a:pPr>
            <a:r>
              <a:rPr sz="3200"/>
              <a:t>通常用ReLU函数，如存在死亡单元，尝试Leaky ReLU或Maxout函数</a:t>
            </a:r>
          </a:p>
        </p:txBody>
      </p:sp>
      <p:pic>
        <p:nvPicPr>
          <p:cNvPr id="202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37972" y="4696241"/>
            <a:ext cx="6743994" cy="3294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70844" y="4696241"/>
            <a:ext cx="3169818" cy="536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什么是深度学习？</a:t>
            </a:r>
          </a:p>
        </p:txBody>
      </p:sp>
      <p:sp>
        <p:nvSpPr>
          <p:cNvPr id="50" name="Shape 50"/>
          <p:cNvSpPr/>
          <p:nvPr/>
        </p:nvSpPr>
        <p:spPr>
          <a:xfrm>
            <a:off x="4426196" y="6438835"/>
            <a:ext cx="3771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什么是机器学习？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334" y="1057144"/>
            <a:ext cx="4445891" cy="271247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训练过程可视化-Tensorflow(TensorBoard)</a:t>
            </a:r>
          </a:p>
        </p:txBody>
      </p:sp>
      <p:sp>
        <p:nvSpPr>
          <p:cNvPr id="207" name="Shape 207"/>
          <p:cNvSpPr/>
          <p:nvPr/>
        </p:nvSpPr>
        <p:spPr>
          <a:xfrm>
            <a:off x="89135" y="1654525"/>
            <a:ext cx="12826530" cy="3906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with tf.Session() as session: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init = tf.global_variables_initializer()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session.run(init)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summary_writer = tf.summary.FileWriter(tensorbardLogPath, session.graph)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for epoch in range(training_epochs):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    cost_history = np.empty(shape=[1],dtype=float)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    for b in range(total_batchs):    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offset = (b * batch_size) % (train_y.shape[0] - batch_size)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batch_x = train_x[offset:(offset + batch_size), :, :, :]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batch_y = train_y[offset:(offset + batch_size), :]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_, c,summary =session.run([optimizer, loss, merged],feed_dict={X: batch_x, Y : batch_y})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cost_history = np.append(cost_history,c)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summary_writer.add_summary(summary, epoch * training_epochs + b)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 "Epoch: ",epoch," Training Loss: ",np.mean(cost_history)," Training Accuracy: ",session.run(accuracy, feed_dict={X: train_x, Y: train_y})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summary_writer.close()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2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    print "Testing Accuracy:", session.run(accuracy, feed_dict={X: test_x, Y: test_y})</a:t>
            </a:r>
            <a:endParaRPr sz="1200">
              <a:solidFill>
                <a:srgbClr val="45454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265100" y="5574109"/>
            <a:ext cx="7099301" cy="35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defRPr sz="2000">
                <a:solidFill>
                  <a:srgbClr val="454545"/>
                </a:solidFill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454545"/>
                </a:solidFill>
              </a:rPr>
              <a:t>tensorboard --logdir=/Users/lully/Desktop/stock/de/log/</a:t>
            </a:r>
          </a:p>
        </p:txBody>
      </p:sp>
      <p:pic>
        <p:nvPicPr>
          <p:cNvPr id="209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8438" y="5561884"/>
            <a:ext cx="5498142" cy="382855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262354" y="7293167"/>
            <a:ext cx="6819901" cy="1272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100">
                <a:solidFill>
                  <a:srgbClr val="454545"/>
                </a:solidFill>
                <a:latin typeface="宋体"/>
                <a:ea typeface="宋体"/>
                <a:cs typeface="宋体"/>
                <a:sym typeface="宋体"/>
              </a:rPr>
              <a:t>with tf.name_scope(</a:t>
            </a:r>
            <a:r>
              <a:rPr sz="11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sz="1100">
                <a:solidFill>
                  <a:srgbClr val="454545"/>
                </a:solidFill>
                <a:latin typeface="宋体"/>
                <a:ea typeface="宋体"/>
                <a:cs typeface="宋体"/>
                <a:sym typeface="宋体"/>
              </a:rPr>
              <a:t>train</a:t>
            </a:r>
            <a:r>
              <a:rPr sz="1100">
                <a:solidFill>
                  <a:srgbClr val="454545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sz="1100">
                <a:solidFill>
                  <a:srgbClr val="454545"/>
                </a:solidFill>
                <a:latin typeface="宋体"/>
                <a:ea typeface="宋体"/>
                <a:cs typeface="宋体"/>
                <a:sym typeface="宋体"/>
              </a:rPr>
              <a:t>):</a:t>
            </a:r>
            <a:endParaRPr sz="1100">
              <a:solidFill>
                <a:srgbClr val="454545"/>
              </a:solidFill>
              <a:latin typeface="宋体"/>
              <a:ea typeface="宋体"/>
              <a:cs typeface="宋体"/>
              <a:sym typeface="宋体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100">
                <a:solidFill>
                  <a:srgbClr val="454545"/>
                </a:solidFill>
                <a:latin typeface="宋体"/>
                <a:ea typeface="宋体"/>
                <a:cs typeface="宋体"/>
                <a:sym typeface="宋体"/>
              </a:rPr>
              <a:t>    optimizer = tf.train.GradientDescentOptimizer(learning_rate = learning_rate).minimize(loss)</a:t>
            </a:r>
            <a:endParaRPr sz="1100">
              <a:solidFill>
                <a:srgbClr val="454545"/>
              </a:solidFill>
              <a:latin typeface="宋体"/>
              <a:ea typeface="宋体"/>
              <a:cs typeface="宋体"/>
              <a:sym typeface="宋体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100">
                <a:solidFill>
                  <a:srgbClr val="454545"/>
                </a:solidFill>
                <a:latin typeface="宋体"/>
                <a:ea typeface="宋体"/>
                <a:cs typeface="宋体"/>
                <a:sym typeface="宋体"/>
              </a:rPr>
              <a:t>    correct_prediction = tf.equal(tf.argmax(y_,1), tf.argmax(Y,1))</a:t>
            </a:r>
            <a:endParaRPr sz="1100">
              <a:solidFill>
                <a:srgbClr val="454545"/>
              </a:solidFill>
              <a:latin typeface="宋体"/>
              <a:ea typeface="宋体"/>
              <a:cs typeface="宋体"/>
              <a:sym typeface="宋体"/>
            </a:endParaRPr>
          </a:p>
          <a:p>
            <a:pPr lvl="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100">
                <a:solidFill>
                  <a:srgbClr val="454545"/>
                </a:solidFill>
                <a:latin typeface="宋体"/>
                <a:ea typeface="宋体"/>
                <a:cs typeface="宋体"/>
                <a:sym typeface="宋体"/>
              </a:rPr>
              <a:t>    accuracy = tf.reduce_mean(tf.cast(correct_prediction, tf.float32))</a:t>
            </a:r>
            <a:endParaRPr sz="1100">
              <a:solidFill>
                <a:srgbClr val="454545"/>
              </a:solidFill>
              <a:latin typeface="宋体"/>
              <a:ea typeface="宋体"/>
              <a:cs typeface="宋体"/>
              <a:sym typeface="宋体"/>
            </a:endParaRPr>
          </a:p>
          <a:p>
            <a:pPr lvl="0" indent="228600" algn="l" defTabSz="457200">
              <a:lnSpc>
                <a:spcPct val="12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tf.summary.scalar(</a:t>
            </a:r>
            <a:r>
              <a:rPr sz="11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sz="1100">
                <a:latin typeface="宋体"/>
                <a:ea typeface="宋体"/>
                <a:cs typeface="宋体"/>
                <a:sym typeface="宋体"/>
              </a:rPr>
              <a:t>accuracy</a:t>
            </a:r>
            <a:r>
              <a:rPr sz="11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sz="1100">
                <a:latin typeface="宋体"/>
                <a:ea typeface="宋体"/>
                <a:cs typeface="宋体"/>
                <a:sym typeface="宋体"/>
              </a:rPr>
              <a:t>, accuracy)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92100">
              <a:defRPr sz="4000"/>
            </a:lvl1pPr>
          </a:lstStyle>
          <a:p>
            <a:pPr lvl="0">
              <a:defRPr sz="1800"/>
            </a:pPr>
            <a:r>
              <a:rPr sz="4000"/>
              <a:t>常见网络模型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CNN</a:t>
            </a:r>
            <a:endParaRPr sz="3600"/>
          </a:p>
          <a:p>
            <a:pPr lvl="0">
              <a:defRPr sz="1800"/>
            </a:pPr>
            <a:r>
              <a:rPr sz="3600"/>
              <a:t>RNN</a:t>
            </a:r>
            <a:endParaRPr sz="3600"/>
          </a:p>
          <a:p>
            <a:pPr lvl="0">
              <a:defRPr sz="1800"/>
            </a:pPr>
            <a:r>
              <a:rPr sz="3600"/>
              <a:t>LSTM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CNN-池化</a:t>
            </a:r>
          </a:p>
        </p:txBody>
      </p:sp>
      <p:pic>
        <p:nvPicPr>
          <p:cNvPr id="21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91" y="4806102"/>
            <a:ext cx="8407098" cy="1854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8722" y="4845411"/>
            <a:ext cx="4570999" cy="1854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3391" y="1237701"/>
            <a:ext cx="7787157" cy="2980395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9538262" y="2359598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计算量！</a:t>
            </a:r>
          </a:p>
        </p:txBody>
      </p:sp>
      <p:pic>
        <p:nvPicPr>
          <p:cNvPr id="220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449" y="6681079"/>
            <a:ext cx="10081728" cy="272515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8562238" y="6846157"/>
            <a:ext cx="4229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更少参数，保留特征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CNN-卷积</a:t>
            </a:r>
          </a:p>
        </p:txBody>
      </p:sp>
      <p:pic>
        <p:nvPicPr>
          <p:cNvPr id="22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638" y="1340991"/>
            <a:ext cx="5595005" cy="3010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01361" y="1365132"/>
            <a:ext cx="5435723" cy="3377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85267" y="5157194"/>
            <a:ext cx="7036046" cy="4252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5032" y="4951016"/>
            <a:ext cx="5818216" cy="4038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CNN特点</a:t>
            </a:r>
          </a:p>
        </p:txBody>
      </p:sp>
      <p:pic>
        <p:nvPicPr>
          <p:cNvPr id="23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683" y="1163989"/>
            <a:ext cx="11067249" cy="8029948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231"/>
          <p:cNvSpPr/>
          <p:nvPr/>
        </p:nvSpPr>
        <p:spPr>
          <a:xfrm>
            <a:off x="891529" y="1419913"/>
            <a:ext cx="522053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LeNet网络结构</a:t>
            </a:r>
          </a:p>
        </p:txBody>
      </p:sp>
      <p:pic>
        <p:nvPicPr>
          <p:cNvPr id="23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429" y="1041484"/>
            <a:ext cx="11975942" cy="422995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16595" y="5013292"/>
            <a:ext cx="6667501" cy="3936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def LeNet(x):   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#C1:卷积层 输入 = 32x32x1. 输出 = 28x28x6.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conv1_w = tf.Variable(tf.truncated_normal(shape = [5,5,1,6],mean = m, stddev = sigma))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conv1_b = tf.Variable(tf.zeros(6))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conv1 = tf.nn.conv2d(x,conv1_w, strides = [1,1,1,1], padding = 'VALID') + conv1_b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conv1 = tf.nn.relu(conv1)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#S2:池化层 输入 = 28x28x6 输出 = 14x14x6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pool_1 = tf.nn.max_pool(conv1,ksize = [1,2,2,1], strides = [1,2,2,1], padding = 'VALID')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#C3:卷积层. 输入 = 14x14x6 输出 = 10x10x16.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conv2_w = tf.Variable(tf.truncated_normal(shape = [5,5,6,16], mean = m, stddev = sigma))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conv2_b = tf.Variable(tf.zeros(16))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conv2 = tf.nn.conv2d(pool_1, conv2_w, strides = [1,1,1,1], padding = 'VALID') + conv2_b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conv2 = tf.nn.relu(conv2)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#S4:池化层 输入 = 10x10x16 输出 = 5x5x16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pool_2 = tf.nn.max_pool(conv2, ksize = [1,2,2,1], strides = [1,2,2,1], padding = 'VALID')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fc1 = flatten(pool_2)#压缩成1维 输入 = 5x5x16 输出 = 1x400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endParaRPr sz="1100">
              <a:latin typeface="宋体"/>
              <a:ea typeface="宋体"/>
              <a:cs typeface="宋体"/>
              <a:sym typeface="宋体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626243" y="5540928"/>
            <a:ext cx="6388101" cy="354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#C5:全连接层 输入 = 400 输出 = 120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fc1_w = tf.Variable(tf.truncated_normal(shape = (400,120), mean = m, stddev = sigma))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fc1_b = tf.Variable(tf.zeros(120))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fc1 = tf.matmul(fc1,fc1_w) + fc1_b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fc1 = tf.nn.relu(fc1)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#F6:全连接层 输入 = 120  输出 = 84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fc2_w = tf.Variable(tf.truncated_normal(shape = (120,84), mean = m, stddev = sigma))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fc2_b = tf.Variable(tf.zeros(84))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fc2 = tf.matmul(fc1,fc2_w) + fc2_b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fc2 = tf.nn.relu(fc2)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#输出层  输入 = 84 输出 = 10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fc3_w = tf.Variable(tf.truncated_normal(shape = (84,10), mean = m, stddev = sigma))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fc3_b = tf.Variable(tf.zeros(10))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logits = tf.matmul(fc2, fc3_w) + fc3_b</a:t>
            </a:r>
            <a:endParaRPr sz="1100">
              <a:latin typeface="宋体"/>
              <a:ea typeface="宋体"/>
              <a:cs typeface="宋体"/>
              <a:sym typeface="宋体"/>
            </a:endParaRPr>
          </a:p>
          <a:p>
            <a:pPr lvl="0" indent="266700" algn="just" defTabSz="457200">
              <a:lnSpc>
                <a:spcPct val="120000"/>
              </a:lnSpc>
              <a:defRPr sz="1800"/>
            </a:pPr>
            <a:r>
              <a:rPr sz="1100">
                <a:latin typeface="宋体"/>
                <a:ea typeface="宋体"/>
                <a:cs typeface="宋体"/>
                <a:sym typeface="宋体"/>
              </a:rPr>
              <a:t>return logits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 lvl="0">
              <a:defRPr sz="1800"/>
            </a:pPr>
            <a:r>
              <a:rPr sz="4560"/>
              <a:t>AlexNet</a:t>
            </a:r>
          </a:p>
        </p:txBody>
      </p:sp>
      <p:pic>
        <p:nvPicPr>
          <p:cNvPr id="239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1387654"/>
            <a:ext cx="11455400" cy="350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262297" y="7112364"/>
            <a:ext cx="596519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500"/>
              <a:t>（1）采用非线性激活函数ReLU</a:t>
            </a:r>
            <a:endParaRPr sz="2500"/>
          </a:p>
          <a:p>
            <a:pPr lvl="0" algn="l">
              <a:defRPr sz="1800"/>
            </a:pPr>
            <a:r>
              <a:rPr sz="2500"/>
              <a:t>（2）采用数据增强和Dropout防止过拟合</a:t>
            </a:r>
            <a:endParaRPr sz="2500"/>
          </a:p>
          <a:p>
            <a:pPr lvl="0" algn="l">
              <a:defRPr sz="1800"/>
            </a:pPr>
            <a:r>
              <a:rPr sz="2500"/>
              <a:t>（3）采用GPU实现 </a:t>
            </a:r>
          </a:p>
        </p:txBody>
      </p:sp>
      <p:sp>
        <p:nvSpPr>
          <p:cNvPr id="241" name="Shape 241"/>
          <p:cNvSpPr/>
          <p:nvPr/>
        </p:nvSpPr>
        <p:spPr>
          <a:xfrm>
            <a:off x="232560" y="6346827"/>
            <a:ext cx="14859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特点：</a:t>
            </a:r>
          </a:p>
        </p:txBody>
      </p:sp>
      <p:sp>
        <p:nvSpPr>
          <p:cNvPr id="242" name="Shape 242"/>
          <p:cNvSpPr/>
          <p:nvPr/>
        </p:nvSpPr>
        <p:spPr>
          <a:xfrm>
            <a:off x="244853" y="5149941"/>
            <a:ext cx="1251509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lvl="0">
              <a:defRPr sz="1800"/>
            </a:pPr>
            <a:r>
              <a:rPr sz="2400"/>
              <a:t>AlexNet包括八个带权层；前五层是卷积层，剩下三层是全连接层。最后一个全连接层输出到一个1000维的softmax层，覆盖1000类标签。</a:t>
            </a:r>
          </a:p>
        </p:txBody>
      </p:sp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pPr lvl="0">
              <a:defRPr sz="1800"/>
            </a:pPr>
            <a:r>
              <a:rPr sz="4719"/>
              <a:t>RNN</a:t>
            </a:r>
          </a:p>
        </p:txBody>
      </p:sp>
      <p:pic>
        <p:nvPicPr>
          <p:cNvPr id="24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203" y="1213688"/>
            <a:ext cx="5641050" cy="2407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9977" y="1238215"/>
            <a:ext cx="6146588" cy="2572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435" y="3932640"/>
            <a:ext cx="4355861" cy="2572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83316" y="3790111"/>
            <a:ext cx="7420928" cy="2572589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409854" y="7170452"/>
            <a:ext cx="9978137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000"/>
              <a:t>（1）输入一个输出多个，例如输入一张图像，输出这个图像的描述信息。</a:t>
            </a:r>
            <a:endParaRPr sz="2000"/>
          </a:p>
          <a:p>
            <a:pPr lvl="0" algn="l">
              <a:defRPr sz="1800"/>
            </a:pPr>
            <a:r>
              <a:rPr sz="2000"/>
              <a:t>（2）输入是多个，输出则是一个，例如输入段话，输出这段话的情感。</a:t>
            </a:r>
            <a:endParaRPr sz="2000"/>
          </a:p>
          <a:p>
            <a:pPr lvl="0" algn="l">
              <a:defRPr sz="1800"/>
            </a:pPr>
            <a:r>
              <a:rPr sz="2000"/>
              <a:t>（3）输入是多个，输出也是多个，如机器翻译输入一段话输出也是一段话（多个词）。</a:t>
            </a:r>
            <a:endParaRPr sz="2000"/>
          </a:p>
          <a:p>
            <a:pPr lvl="0" algn="l">
              <a:defRPr sz="1800"/>
            </a:pPr>
            <a:r>
              <a:rPr sz="2000"/>
              <a:t>（4）多个输入和输出是同步的，例如进行字幕标记。</a:t>
            </a:r>
          </a:p>
        </p:txBody>
      </p:sp>
      <p:sp>
        <p:nvSpPr>
          <p:cNvPr id="250" name="Shape 250"/>
          <p:cNvSpPr/>
          <p:nvPr/>
        </p:nvSpPr>
        <p:spPr>
          <a:xfrm>
            <a:off x="542065" y="6685670"/>
            <a:ext cx="180195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lvl="0">
              <a:defRPr sz="1800"/>
            </a:pPr>
            <a:r>
              <a:rPr sz="2600"/>
              <a:t>RNN分类：</a:t>
            </a:r>
          </a:p>
        </p:txBody>
      </p:sp>
      <p:sp>
        <p:nvSpPr>
          <p:cNvPr id="251" name="Shape 251"/>
          <p:cNvSpPr/>
          <p:nvPr/>
        </p:nvSpPr>
        <p:spPr>
          <a:xfrm>
            <a:off x="98704" y="9209911"/>
            <a:ext cx="1280739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/>
            </a:lvl1pPr>
          </a:lstStyle>
          <a:p>
            <a:pPr lvl="0">
              <a:defRPr sz="1800"/>
            </a:pPr>
            <a:r>
              <a:rPr sz="1600"/>
              <a:t>RNN缺陷：长期依赖(Long Term Dependencies)问题，随着距离的增大，RNN对于如何将这样的信息连接起来无能为力，无重要性判断能力。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44677">
              <a:defRPr sz="4719"/>
            </a:lvl1pPr>
          </a:lstStyle>
          <a:p>
            <a:pPr lvl="0">
              <a:defRPr sz="1800"/>
            </a:pPr>
            <a:r>
              <a:rPr sz="4719"/>
              <a:t>LSTM</a:t>
            </a:r>
          </a:p>
        </p:txBody>
      </p:sp>
      <p:pic>
        <p:nvPicPr>
          <p:cNvPr id="2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9297" y="1239957"/>
            <a:ext cx="4965225" cy="2976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370" y="1315711"/>
            <a:ext cx="7469503" cy="2825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05" y="4956248"/>
            <a:ext cx="3112297" cy="2323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91179" y="4845660"/>
            <a:ext cx="3504391" cy="2544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62744" y="4864455"/>
            <a:ext cx="3331677" cy="2244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09156" y="4825028"/>
            <a:ext cx="3331676" cy="2323108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260"/>
          <p:cNvSpPr/>
          <p:nvPr/>
        </p:nvSpPr>
        <p:spPr>
          <a:xfrm>
            <a:off x="444136" y="7380125"/>
            <a:ext cx="1939926" cy="26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defRPr sz="125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/>
            </a:pPr>
            <a:r>
              <a:rPr sz="1250"/>
              <a:t>遗忘门的Sigmoid激活函数</a:t>
            </a:r>
          </a:p>
        </p:txBody>
      </p:sp>
      <p:sp>
        <p:nvSpPr>
          <p:cNvPr id="261" name="Shape 261"/>
          <p:cNvSpPr/>
          <p:nvPr/>
        </p:nvSpPr>
        <p:spPr>
          <a:xfrm>
            <a:off x="2774272" y="7380125"/>
            <a:ext cx="3606801" cy="26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defRPr sz="125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/>
            </a:pPr>
            <a:r>
              <a:rPr sz="1250"/>
              <a:t>一个新的候选值，判断是否将其加入到元胞状态中</a:t>
            </a:r>
          </a:p>
        </p:txBody>
      </p:sp>
      <p:sp>
        <p:nvSpPr>
          <p:cNvPr id="262" name="Shape 262"/>
          <p:cNvSpPr/>
          <p:nvPr/>
        </p:nvSpPr>
        <p:spPr>
          <a:xfrm>
            <a:off x="6542682" y="7380125"/>
            <a:ext cx="2971801" cy="26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defRPr sz="125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/>
            </a:pPr>
            <a:r>
              <a:rPr sz="1250"/>
              <a:t>保留重要信息，更新状态忘掉不重要信息</a:t>
            </a:r>
          </a:p>
        </p:txBody>
      </p:sp>
      <p:sp>
        <p:nvSpPr>
          <p:cNvPr id="263" name="Shape 263"/>
          <p:cNvSpPr/>
          <p:nvPr/>
        </p:nvSpPr>
        <p:spPr>
          <a:xfrm>
            <a:off x="10047843" y="7380125"/>
            <a:ext cx="2654301" cy="269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457200">
              <a:defRPr sz="125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>
              <a:defRPr sz="1800"/>
            </a:pPr>
            <a:r>
              <a:rPr sz="1250"/>
              <a:t>选择重要的信息作为元胞状态的输出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92100">
              <a:defRPr sz="4000"/>
            </a:lvl1pPr>
          </a:lstStyle>
          <a:p>
            <a:pPr lvl="0">
              <a:defRPr sz="1800"/>
            </a:pPr>
            <a:r>
              <a:rPr sz="4000"/>
              <a:t>深度学习进阶-目标检测R-CNN</a:t>
            </a:r>
          </a:p>
        </p:txBody>
      </p:sp>
      <p:pic>
        <p:nvPicPr>
          <p:cNvPr id="26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43201"/>
            <a:ext cx="13004800" cy="3192995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253726" y="5338731"/>
            <a:ext cx="10787914" cy="185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444500" indent="-444500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用选择性搜索(SS)方法提取图像中可能是物体的区域作为候选区域(大约1K-2K个)；</a:t>
            </a:r>
            <a:endParaRPr sz="2200"/>
          </a:p>
          <a:p>
            <a:pPr lvl="0" marL="444500" indent="-444500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对每个候选区域，使用CNN提取特征；</a:t>
            </a:r>
            <a:endParaRPr sz="2200"/>
          </a:p>
          <a:p>
            <a:pPr lvl="0" marL="444500" indent="-444500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特征送入每一类的SVM 分类器，进行类别判断；</a:t>
            </a:r>
            <a:endParaRPr sz="2200"/>
          </a:p>
          <a:p>
            <a:pPr lvl="0" marL="444500" indent="-444500" algn="l">
              <a:lnSpc>
                <a:spcPct val="120000"/>
              </a:lnSpc>
              <a:buSzPct val="45000"/>
              <a:buBlip>
                <a:blip r:embed="rId3"/>
              </a:buBlip>
              <a:defRPr sz="1800"/>
            </a:pPr>
            <a:r>
              <a:rPr sz="2200"/>
              <a:t>使用回归算法精细修正候选框位置；</a:t>
            </a:r>
          </a:p>
        </p:txBody>
      </p:sp>
      <p:pic>
        <p:nvPicPr>
          <p:cNvPr id="26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11204" y="6101793"/>
            <a:ext cx="5526065" cy="168540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369891" y="4550913"/>
            <a:ext cx="2146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实现过程：</a:t>
            </a:r>
          </a:p>
        </p:txBody>
      </p:sp>
      <p:sp>
        <p:nvSpPr>
          <p:cNvPr id="270" name="Shape 270"/>
          <p:cNvSpPr/>
          <p:nvPr/>
        </p:nvSpPr>
        <p:spPr>
          <a:xfrm>
            <a:off x="286922" y="8832026"/>
            <a:ext cx="1172965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sz="2300"/>
              <a:t>Fast R-CNN、Faster R-CNN、区域生成网络（Region Prosal Network，RPN）、YOLO v2</a:t>
            </a:r>
          </a:p>
        </p:txBody>
      </p:sp>
      <p:sp>
        <p:nvSpPr>
          <p:cNvPr id="271" name="Shape 271"/>
          <p:cNvSpPr/>
          <p:nvPr/>
        </p:nvSpPr>
        <p:spPr>
          <a:xfrm>
            <a:off x="246428" y="8095467"/>
            <a:ext cx="21463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发展历程：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别人眼中的机器学习</a:t>
            </a:r>
          </a:p>
        </p:txBody>
      </p:sp>
      <p:pic>
        <p:nvPicPr>
          <p:cNvPr id="5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8385" y="1041484"/>
            <a:ext cx="11776741" cy="8563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深度学习进阶-强化学习</a:t>
            </a:r>
          </a:p>
        </p:txBody>
      </p:sp>
      <p:pic>
        <p:nvPicPr>
          <p:cNvPr id="27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443" y="1241855"/>
            <a:ext cx="8472753" cy="3948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5745" y="1428461"/>
            <a:ext cx="5069328" cy="2212301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143405" y="5218388"/>
            <a:ext cx="12701589" cy="1621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indent="266700" algn="just" defTabSz="457200">
              <a:lnSpc>
                <a:spcPct val="150000"/>
              </a:lnSpc>
              <a:defRPr sz="1800"/>
            </a:pPr>
            <a:r>
              <a:rPr sz="1950">
                <a:latin typeface="宋体"/>
                <a:ea typeface="宋体"/>
                <a:cs typeface="宋体"/>
                <a:sym typeface="宋体"/>
              </a:rPr>
              <a:t>主体（agent）是一个被抽象出来感知周围环境的单元，也称之为“智能体”，例如小机器人、游戏中人物等。</a:t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266700" algn="just" defTabSz="457200">
              <a:lnSpc>
                <a:spcPct val="150000"/>
              </a:lnSpc>
              <a:defRPr sz="1800"/>
            </a:pPr>
            <a:r>
              <a:rPr sz="1950">
                <a:latin typeface="宋体"/>
                <a:ea typeface="宋体"/>
                <a:cs typeface="宋体"/>
                <a:sym typeface="宋体"/>
              </a:rPr>
              <a:t>状态（state）是主体的状态，也可以是环境状态，当动作执行后，状态可能会发生变化（state transition）。</a:t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266700" algn="just" defTabSz="457200">
              <a:lnSpc>
                <a:spcPct val="150000"/>
              </a:lnSpc>
              <a:defRPr sz="1800"/>
            </a:pPr>
            <a:r>
              <a:rPr sz="1950">
                <a:latin typeface="宋体"/>
                <a:ea typeface="宋体"/>
                <a:cs typeface="宋体"/>
                <a:sym typeface="宋体"/>
              </a:rPr>
              <a:t>动作（action）是主体对状态判断之后进行决策，产生的行为。</a:t>
            </a:r>
            <a:endParaRPr sz="19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266700" algn="just" defTabSz="457200">
              <a:lnSpc>
                <a:spcPct val="150000"/>
              </a:lnSpc>
              <a:defRPr sz="1800"/>
            </a:pPr>
            <a:r>
              <a:rPr sz="1950">
                <a:latin typeface="宋体"/>
                <a:ea typeface="宋体"/>
                <a:cs typeface="宋体"/>
                <a:sym typeface="宋体"/>
              </a:rPr>
              <a:t>奖励（reward）用于衡量主体的动作成功与否，成功则进行奖励。</a:t>
            </a:r>
          </a:p>
        </p:txBody>
      </p:sp>
      <p:sp>
        <p:nvSpPr>
          <p:cNvPr id="277" name="Shape 277"/>
          <p:cNvSpPr/>
          <p:nvPr/>
        </p:nvSpPr>
        <p:spPr>
          <a:xfrm>
            <a:off x="143405" y="7598805"/>
            <a:ext cx="12701590" cy="1502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just" defTabSz="457200">
              <a:lnSpc>
                <a:spcPct val="200000"/>
              </a:lnSpc>
              <a:defRPr sz="1800"/>
            </a:pPr>
            <a:r>
              <a:rPr sz="1550">
                <a:latin typeface="宋体"/>
                <a:ea typeface="宋体"/>
                <a:cs typeface="宋体"/>
                <a:sym typeface="宋体"/>
              </a:rPr>
              <a:t>值函数（value-function）是对目前环境下行动或状态的评价指标，就是要找到那些奖励最大的状态</a:t>
            </a:r>
            <a:endParaRPr sz="1550">
              <a:latin typeface="宋体"/>
              <a:ea typeface="宋体"/>
              <a:cs typeface="宋体"/>
              <a:sym typeface="宋体"/>
            </a:endParaRPr>
          </a:p>
          <a:p>
            <a:pPr lvl="0" algn="just" defTabSz="457200">
              <a:lnSpc>
                <a:spcPct val="200000"/>
              </a:lnSpc>
              <a:defRPr sz="1800"/>
            </a:pPr>
            <a:r>
              <a:rPr sz="1550">
                <a:latin typeface="宋体"/>
                <a:ea typeface="宋体"/>
                <a:cs typeface="宋体"/>
                <a:sym typeface="宋体"/>
              </a:rPr>
              <a:t>策略函数（policy function）则是对不同的策略求解值函数，目标是要求解到一个最好的策略，从而对动作进行决策</a:t>
            </a:r>
            <a:endParaRPr sz="1550">
              <a:latin typeface="宋体"/>
              <a:ea typeface="宋体"/>
              <a:cs typeface="宋体"/>
              <a:sym typeface="宋体"/>
            </a:endParaRPr>
          </a:p>
          <a:p>
            <a:pPr lvl="0" algn="just" defTabSz="457200">
              <a:lnSpc>
                <a:spcPct val="200000"/>
              </a:lnSpc>
              <a:defRPr sz="1800"/>
            </a:pPr>
            <a:r>
              <a:rPr sz="1550">
                <a:latin typeface="宋体"/>
                <a:ea typeface="宋体"/>
                <a:cs typeface="宋体"/>
                <a:sym typeface="宋体"/>
              </a:rPr>
              <a:t>Q-函数（Q-function）把策略和价值函数结合起来，计算每一个状态下各个策略的值函数，每一个策略对应多个动作。</a:t>
            </a:r>
            <a:endParaRPr sz="1550">
              <a:latin typeface="宋体"/>
              <a:ea typeface="宋体"/>
              <a:cs typeface="宋体"/>
              <a:sym typeface="宋体"/>
            </a:endParaRPr>
          </a:p>
          <a:p>
            <a:pPr lvl="0" algn="just" defTabSz="457200">
              <a:lnSpc>
                <a:spcPct val="200000"/>
              </a:lnSpc>
              <a:defRPr sz="1800"/>
            </a:pPr>
            <a:r>
              <a:rPr sz="1550">
                <a:latin typeface="宋体"/>
                <a:ea typeface="宋体"/>
                <a:cs typeface="宋体"/>
                <a:sym typeface="宋体"/>
              </a:rPr>
              <a:t>Q-学习（Q-learning）让主体状态不断转换进行探索学习，将状态、动作和奖励构成Q矩阵，行表示状态，列表示动作，行列对应的值就是奖励。</a:t>
            </a:r>
          </a:p>
        </p:txBody>
      </p:sp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生成式对抗网络</a:t>
            </a:r>
          </a:p>
        </p:txBody>
      </p:sp>
      <p:sp>
        <p:nvSpPr>
          <p:cNvPr id="280" name="Shape 280"/>
          <p:cNvSpPr/>
          <p:nvPr/>
        </p:nvSpPr>
        <p:spPr>
          <a:xfrm>
            <a:off x="162225" y="1456251"/>
            <a:ext cx="12413189" cy="169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321027" indent="-321027" algn="l">
              <a:lnSpc>
                <a:spcPct val="120000"/>
              </a:lnSpc>
              <a:buSzPct val="45000"/>
              <a:buBlip>
                <a:blip r:embed="rId2"/>
              </a:buBlip>
              <a:defRPr sz="1800"/>
            </a:pPr>
            <a:r>
              <a:rPr sz="2600"/>
              <a:t>生成模型G（Generative model）与判别模型D（Discriminative mode）相互竞争</a:t>
            </a:r>
            <a:endParaRPr sz="2600"/>
          </a:p>
          <a:p>
            <a:pPr lvl="0" marL="321027" indent="-321027" algn="l">
              <a:lnSpc>
                <a:spcPct val="120000"/>
              </a:lnSpc>
              <a:buSzPct val="45000"/>
              <a:buBlip>
                <a:blip r:embed="rId2"/>
              </a:buBlip>
              <a:defRPr sz="1800"/>
            </a:pPr>
            <a:r>
              <a:rPr sz="2600"/>
              <a:t>生成模型不断学习训练集中真实数据的概率分布来生成新的假样本。</a:t>
            </a:r>
            <a:endParaRPr sz="2600"/>
          </a:p>
          <a:p>
            <a:pPr lvl="0" marL="321027" indent="-321027" algn="l">
              <a:lnSpc>
                <a:spcPct val="120000"/>
              </a:lnSpc>
              <a:buSzPct val="45000"/>
              <a:buBlip>
                <a:blip r:embed="rId2"/>
              </a:buBlip>
              <a:defRPr sz="1800"/>
            </a:pPr>
            <a:r>
              <a:rPr sz="2600"/>
              <a:t>判别模型确定样本是来自G还是原始数据，对样本分类。</a:t>
            </a:r>
          </a:p>
        </p:txBody>
      </p:sp>
      <p:sp>
        <p:nvSpPr>
          <p:cNvPr id="281" name="Shape 281"/>
          <p:cNvSpPr/>
          <p:nvPr/>
        </p:nvSpPr>
        <p:spPr>
          <a:xfrm>
            <a:off x="197270" y="8210839"/>
            <a:ext cx="12610260" cy="1023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321027" indent="-321027" algn="l">
              <a:lnSpc>
                <a:spcPct val="120000"/>
              </a:lnSpc>
              <a:buSzPct val="45000"/>
              <a:buBlip>
                <a:blip r:embed="rId2"/>
              </a:buBlip>
              <a:defRPr sz="1800"/>
            </a:pPr>
            <a:r>
              <a:rPr sz="2400"/>
              <a:t>DCGAN、CGAN、WGAN都以生成假图像作为目标，缺乏实际的应用场景。</a:t>
            </a:r>
            <a:endParaRPr sz="2400"/>
          </a:p>
          <a:p>
            <a:pPr lvl="0" marL="321027" indent="-321027" algn="l">
              <a:lnSpc>
                <a:spcPct val="120000"/>
              </a:lnSpc>
              <a:buSzPct val="45000"/>
              <a:buBlip>
                <a:blip r:embed="rId2"/>
              </a:buBlip>
              <a:defRPr sz="1800"/>
            </a:pPr>
            <a:r>
              <a:rPr sz="2400"/>
              <a:t>Pix2pix借助条件生成对抗网络的思想，将整张原图输入模型，提出pair概念，端到端转换。</a:t>
            </a:r>
          </a:p>
        </p:txBody>
      </p:sp>
      <p:pic>
        <p:nvPicPr>
          <p:cNvPr id="28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4168" y="5031697"/>
            <a:ext cx="2775930" cy="282702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555049" y="6757525"/>
            <a:ext cx="650361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900"/>
            </a:lvl1pPr>
          </a:lstStyle>
          <a:p>
            <a:pPr lvl="0">
              <a:defRPr sz="1800"/>
            </a:pPr>
            <a:r>
              <a:rPr sz="1900"/>
              <a:t>转置卷积是将初始输入的小数据（噪声）变得越来越大。</a:t>
            </a:r>
          </a:p>
        </p:txBody>
      </p:sp>
      <p:sp>
        <p:nvSpPr>
          <p:cNvPr id="284" name="Shape 284"/>
          <p:cNvSpPr/>
          <p:nvPr/>
        </p:nvSpPr>
        <p:spPr>
          <a:xfrm>
            <a:off x="236437" y="6127706"/>
            <a:ext cx="760895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转置卷积（fractionally-strided convolution）</a:t>
            </a:r>
          </a:p>
        </p:txBody>
      </p:sp>
      <p:sp>
        <p:nvSpPr>
          <p:cNvPr id="285" name="Shape 285"/>
          <p:cNvSpPr/>
          <p:nvPr/>
        </p:nvSpPr>
        <p:spPr>
          <a:xfrm>
            <a:off x="8077738" y="6482189"/>
            <a:ext cx="1600430" cy="413151"/>
          </a:xfrm>
          <a:prstGeom prst="line">
            <a:avLst/>
          </a:prstGeom>
          <a:ln w="50800">
            <a:solidFill>
              <a:srgbClr val="1A931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86" name="Shape 286"/>
          <p:cNvSpPr/>
          <p:nvPr/>
        </p:nvSpPr>
        <p:spPr>
          <a:xfrm>
            <a:off x="4777223" y="7420572"/>
            <a:ext cx="542066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600"/>
            </a:lvl1pPr>
          </a:lstStyle>
          <a:p>
            <a:pPr lvl="0">
              <a:defRPr sz="1800"/>
            </a:pPr>
            <a:r>
              <a:rPr sz="1600"/>
              <a:t>2x2的输入图片，经过3x3 的卷积核，可产生4x4的特征图。</a:t>
            </a:r>
          </a:p>
        </p:txBody>
      </p:sp>
      <p:sp>
        <p:nvSpPr>
          <p:cNvPr id="287" name="Shape 287"/>
          <p:cNvSpPr/>
          <p:nvPr/>
        </p:nvSpPr>
        <p:spPr>
          <a:xfrm>
            <a:off x="291540" y="5183561"/>
            <a:ext cx="727694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1027" indent="-321027" algn="l">
              <a:lnSpc>
                <a:spcPct val="120000"/>
              </a:lnSpc>
              <a:buSzPct val="85000"/>
              <a:buBlip>
                <a:blip r:embed="rId4"/>
              </a:buBlip>
              <a:defRPr sz="2700"/>
            </a:lvl1pPr>
          </a:lstStyle>
          <a:p>
            <a:pPr lvl="0">
              <a:defRPr sz="1800"/>
            </a:pPr>
            <a:r>
              <a:rPr sz="2700"/>
              <a:t>深度卷积生成对抗网络（DCGAN）-图像领域</a:t>
            </a:r>
          </a:p>
        </p:txBody>
      </p:sp>
      <p:sp>
        <p:nvSpPr>
          <p:cNvPr id="288" name="Shape 288"/>
          <p:cNvSpPr/>
          <p:nvPr/>
        </p:nvSpPr>
        <p:spPr>
          <a:xfrm>
            <a:off x="173411" y="3472731"/>
            <a:ext cx="9935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1027" indent="-321027" algn="l">
              <a:lnSpc>
                <a:spcPct val="120000"/>
              </a:lnSpc>
              <a:buSzPct val="85000"/>
              <a:buBlip>
                <a:blip r:embed="rId5"/>
              </a:buBlip>
              <a:defRPr sz="2400"/>
            </a:lvl1pPr>
          </a:lstStyle>
          <a:p>
            <a:pPr lvl="0">
              <a:defRPr sz="1800"/>
            </a:pPr>
            <a:r>
              <a:rPr sz="2400"/>
              <a:t>GAN存在问题：不稳定，在实践中很多情况下都无法收敛（局部最优）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深度学习进阶-其它</a:t>
            </a:r>
          </a:p>
        </p:txBody>
      </p:sp>
      <p:sp>
        <p:nvSpPr>
          <p:cNvPr id="291" name="Shape 291"/>
          <p:cNvSpPr/>
          <p:nvPr/>
        </p:nvSpPr>
        <p:spPr>
          <a:xfrm>
            <a:off x="204330" y="124785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迁移学习</a:t>
            </a:r>
          </a:p>
        </p:txBody>
      </p:sp>
      <p:sp>
        <p:nvSpPr>
          <p:cNvPr id="292" name="Shape 292"/>
          <p:cNvSpPr/>
          <p:nvPr/>
        </p:nvSpPr>
        <p:spPr>
          <a:xfrm>
            <a:off x="177569" y="2067795"/>
            <a:ext cx="12382501" cy="294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2300"/>
              <a:t>基于样本的迁移学习（Instance based TL）（AdaBoost／TryAdaBoost）</a:t>
            </a:r>
            <a:endParaRPr sz="2300"/>
          </a:p>
          <a:p>
            <a:pPr lvl="0" algn="l">
              <a:lnSpc>
                <a:spcPct val="150000"/>
              </a:lnSpc>
              <a:defRPr sz="1800"/>
            </a:pPr>
            <a:r>
              <a:rPr sz="2300"/>
              <a:t>基于特征的迁移学习（Feature based TL）（特征重叠／特征转换）</a:t>
            </a:r>
            <a:endParaRPr sz="2300"/>
          </a:p>
          <a:p>
            <a:pPr lvl="0" algn="l">
              <a:lnSpc>
                <a:spcPct val="150000"/>
              </a:lnSpc>
              <a:defRPr sz="1800"/>
            </a:pPr>
            <a:r>
              <a:rPr sz="2300"/>
              <a:t>基于模型的迁移（Parameter based TL）（VGG识别车品牌）</a:t>
            </a:r>
            <a:endParaRPr sz="2300"/>
          </a:p>
          <a:p>
            <a:pPr lvl="0" algn="l">
              <a:lnSpc>
                <a:spcPct val="150000"/>
              </a:lnSpc>
              <a:defRPr sz="1800"/>
            </a:pPr>
            <a:r>
              <a:rPr sz="2300"/>
              <a:t>基于关系知识的迁移（Relational-knowledge transfer learning）</a:t>
            </a:r>
            <a:endParaRPr sz="2300"/>
          </a:p>
          <a:p>
            <a:pPr lvl="0" algn="l">
              <a:lnSpc>
                <a:spcPct val="150000"/>
              </a:lnSpc>
              <a:defRPr sz="1800"/>
            </a:pPr>
            <a:r>
              <a:rPr sz="2300"/>
              <a:t>一般来说，前三种方法具有更广泛的知识迁移能力，基于关系迁移具有广泛的学习与扩展能力。</a:t>
            </a:r>
          </a:p>
        </p:txBody>
      </p:sp>
      <p:sp>
        <p:nvSpPr>
          <p:cNvPr id="293" name="Shape 293"/>
          <p:cNvSpPr/>
          <p:nvPr/>
        </p:nvSpPr>
        <p:spPr>
          <a:xfrm>
            <a:off x="204330" y="5215287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对偶学习</a:t>
            </a:r>
          </a:p>
        </p:txBody>
      </p:sp>
      <p:sp>
        <p:nvSpPr>
          <p:cNvPr id="294" name="Shape 294"/>
          <p:cNvSpPr/>
          <p:nvPr/>
        </p:nvSpPr>
        <p:spPr>
          <a:xfrm>
            <a:off x="143405" y="6031058"/>
            <a:ext cx="12717989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283986" indent="-283986" algn="l">
              <a:lnSpc>
                <a:spcPct val="120000"/>
              </a:lnSpc>
              <a:buSzPct val="45000"/>
              <a:buBlip>
                <a:blip r:embed="rId2"/>
              </a:buBlip>
              <a:defRPr sz="1800"/>
            </a:pPr>
            <a:r>
              <a:rPr sz="2300"/>
              <a:t>对称属性（primal-dual）：primal表示求解原始问题，dual表示求解与其相对的问题</a:t>
            </a:r>
            <a:endParaRPr sz="2300"/>
          </a:p>
          <a:p>
            <a:pPr lvl="0" marL="283986" indent="-283986" algn="l">
              <a:lnSpc>
                <a:spcPct val="120000"/>
              </a:lnSpc>
              <a:buSzPct val="45000"/>
              <a:buBlip>
                <a:blip r:embed="rId2"/>
              </a:buBlip>
              <a:defRPr sz="1800"/>
            </a:pPr>
            <a:r>
              <a:rPr sz="2300"/>
              <a:t>互为对称的两个任务可以互相提供反馈信息，互相为对方生成训练样本，减少数据标记。</a:t>
            </a:r>
            <a:endParaRPr sz="2300"/>
          </a:p>
          <a:p>
            <a:pPr lvl="0" marL="283986" indent="-283986" algn="l">
              <a:lnSpc>
                <a:spcPct val="120000"/>
              </a:lnSpc>
              <a:buSzPct val="45000"/>
              <a:buBlip>
                <a:blip r:embed="rId2"/>
              </a:buBlip>
              <a:defRPr sz="1800"/>
            </a:pPr>
            <a:r>
              <a:rPr sz="2300"/>
              <a:t>两个对偶任务互相充当对方的环境，两个对偶任务通过交互就可以产生反馈信号，减少了对实际环境的依赖。</a:t>
            </a:r>
          </a:p>
        </p:txBody>
      </p:sp>
      <p:sp>
        <p:nvSpPr>
          <p:cNvPr id="295" name="Shape 295"/>
          <p:cNvSpPr/>
          <p:nvPr/>
        </p:nvSpPr>
        <p:spPr>
          <a:xfrm>
            <a:off x="2169626" y="5472253"/>
            <a:ext cx="85344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700"/>
            </a:lvl1pPr>
          </a:lstStyle>
          <a:p>
            <a:pPr lvl="0">
              <a:defRPr sz="1800"/>
            </a:pPr>
            <a:r>
              <a:rPr sz="1700"/>
              <a:t>如：机器翻译不同语言；语音转换文字和文字生成语音是对称的；图像描述与图像生成；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谢谢！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别人眼中的深度学习</a:t>
            </a:r>
          </a:p>
        </p:txBody>
      </p:sp>
      <p:pic>
        <p:nvPicPr>
          <p:cNvPr id="56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417277"/>
            <a:ext cx="13004801" cy="7820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机器学习VS深度学习VS人工智能</a:t>
            </a:r>
          </a:p>
        </p:txBody>
      </p:sp>
      <p:sp>
        <p:nvSpPr>
          <p:cNvPr id="59" name="Shape 59"/>
          <p:cNvSpPr/>
          <p:nvPr/>
        </p:nvSpPr>
        <p:spPr>
          <a:xfrm>
            <a:off x="8988500" y="6668118"/>
            <a:ext cx="121137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1100">
                <a:solidFill>
                  <a:srgbClr val="FFFFFF"/>
                </a:solidFill>
              </a:rPr>
              <a:t>服务水平管理</a:t>
            </a:r>
            <a:endParaRPr sz="11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1100">
                <a:solidFill>
                  <a:srgbClr val="FFFFFF"/>
                </a:solidFill>
              </a:rPr>
              <a:t>财务管理</a:t>
            </a:r>
            <a:endParaRPr sz="11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1100">
                <a:solidFill>
                  <a:srgbClr val="FFFFFF"/>
                </a:solidFill>
              </a:rPr>
              <a:t>可用性        </a:t>
            </a:r>
            <a:endParaRPr sz="11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1100">
                <a:solidFill>
                  <a:srgbClr val="FFFFFF"/>
                </a:solidFill>
              </a:rPr>
              <a:t>能力</a:t>
            </a:r>
            <a:endParaRPr sz="1100">
              <a:solidFill>
                <a:srgbClr val="FFFFFF"/>
              </a:solidFill>
            </a:endParaRPr>
          </a:p>
          <a:p>
            <a:pPr lvl="0" algn="l">
              <a:defRPr sz="1800"/>
            </a:pPr>
            <a:r>
              <a:rPr sz="1100">
                <a:solidFill>
                  <a:srgbClr val="FFFFFF"/>
                </a:solidFill>
              </a:rPr>
              <a:t>持续性</a:t>
            </a:r>
          </a:p>
        </p:txBody>
      </p:sp>
      <p:sp>
        <p:nvSpPr>
          <p:cNvPr id="60" name="Shape 60"/>
          <p:cNvSpPr/>
          <p:nvPr/>
        </p:nvSpPr>
        <p:spPr>
          <a:xfrm>
            <a:off x="9511548" y="5258521"/>
            <a:ext cx="841514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FFFFFF"/>
                </a:solidFill>
              </a:rPr>
              <a:t>事故管理  问题管理  配置管理 变更管理  发布管理</a:t>
            </a:r>
          </a:p>
        </p:txBody>
      </p:sp>
      <p:sp>
        <p:nvSpPr>
          <p:cNvPr id="61" name="Shape 61"/>
          <p:cNvSpPr/>
          <p:nvPr/>
        </p:nvSpPr>
        <p:spPr>
          <a:xfrm>
            <a:off x="7779300" y="6795118"/>
            <a:ext cx="35957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战术型</a:t>
            </a:r>
          </a:p>
        </p:txBody>
      </p:sp>
      <p:pic>
        <p:nvPicPr>
          <p:cNvPr id="6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3331" y="2005672"/>
            <a:ext cx="9854924" cy="6083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" grpId="1"/>
      <p:bldP build="whole" bldLvl="1" animBg="1" rev="0" advAuto="0" spid="59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机器学习方法VS深度学习方法</a:t>
            </a:r>
          </a:p>
        </p:txBody>
      </p:sp>
      <p:pic>
        <p:nvPicPr>
          <p:cNvPr id="6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32521"/>
            <a:ext cx="13004800" cy="6288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深度学习目标-找到决策函数</a:t>
            </a:r>
          </a:p>
        </p:txBody>
      </p:sp>
      <p:pic>
        <p:nvPicPr>
          <p:cNvPr id="6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55" y="1712423"/>
            <a:ext cx="13004801" cy="7230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6258">
              <a:defRPr sz="3920"/>
            </a:lvl1pPr>
          </a:lstStyle>
          <a:p>
            <a:pPr lvl="0">
              <a:defRPr sz="1800"/>
            </a:pPr>
            <a:r>
              <a:rPr sz="3920"/>
              <a:t>机器学习实现框架</a:t>
            </a:r>
          </a:p>
        </p:txBody>
      </p:sp>
      <p:pic>
        <p:nvPicPr>
          <p:cNvPr id="7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03597"/>
            <a:ext cx="13004801" cy="7450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1366" y="1258624"/>
            <a:ext cx="2545014" cy="798303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793910" y="1289475"/>
            <a:ext cx="2400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目标需求：</a:t>
            </a:r>
          </a:p>
        </p:txBody>
      </p:sp>
      <p:sp>
        <p:nvSpPr>
          <p:cNvPr id="74" name="Shape 74"/>
          <p:cNvSpPr/>
          <p:nvPr/>
        </p:nvSpPr>
        <p:spPr>
          <a:xfrm>
            <a:off x="1820949" y="9083399"/>
            <a:ext cx="11811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/>
            </a:lvl1pPr>
          </a:lstStyle>
          <a:p>
            <a:pPr lvl="0">
              <a:defRPr sz="1800"/>
            </a:pPr>
            <a:r>
              <a:rPr sz="2100"/>
              <a:t>收集数据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